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48"/>
  </p:notesMasterIdLst>
  <p:handoutMasterIdLst>
    <p:handoutMasterId r:id="rId49"/>
  </p:handoutMasterIdLst>
  <p:sldIdLst>
    <p:sldId id="256" r:id="rId2"/>
    <p:sldId id="294" r:id="rId3"/>
    <p:sldId id="257" r:id="rId4"/>
    <p:sldId id="258" r:id="rId5"/>
    <p:sldId id="299" r:id="rId6"/>
    <p:sldId id="260" r:id="rId7"/>
    <p:sldId id="261" r:id="rId8"/>
    <p:sldId id="262" r:id="rId9"/>
    <p:sldId id="263" r:id="rId10"/>
    <p:sldId id="286" r:id="rId11"/>
    <p:sldId id="275" r:id="rId12"/>
    <p:sldId id="274" r:id="rId13"/>
    <p:sldId id="279" r:id="rId14"/>
    <p:sldId id="278" r:id="rId15"/>
    <p:sldId id="285" r:id="rId16"/>
    <p:sldId id="283" r:id="rId17"/>
    <p:sldId id="264" r:id="rId18"/>
    <p:sldId id="276" r:id="rId19"/>
    <p:sldId id="277" r:id="rId20"/>
    <p:sldId id="280" r:id="rId21"/>
    <p:sldId id="287" r:id="rId22"/>
    <p:sldId id="282" r:id="rId23"/>
    <p:sldId id="272" r:id="rId24"/>
    <p:sldId id="265" r:id="rId25"/>
    <p:sldId id="317" r:id="rId26"/>
    <p:sldId id="295" r:id="rId27"/>
    <p:sldId id="309" r:id="rId28"/>
    <p:sldId id="304" r:id="rId29"/>
    <p:sldId id="301" r:id="rId30"/>
    <p:sldId id="302" r:id="rId31"/>
    <p:sldId id="288" r:id="rId32"/>
    <p:sldId id="298" r:id="rId33"/>
    <p:sldId id="310" r:id="rId34"/>
    <p:sldId id="296" r:id="rId35"/>
    <p:sldId id="319" r:id="rId36"/>
    <p:sldId id="321" r:id="rId37"/>
    <p:sldId id="300" r:id="rId38"/>
    <p:sldId id="305" r:id="rId39"/>
    <p:sldId id="312" r:id="rId40"/>
    <p:sldId id="308" r:id="rId41"/>
    <p:sldId id="313" r:id="rId42"/>
    <p:sldId id="303" r:id="rId43"/>
    <p:sldId id="314" r:id="rId44"/>
    <p:sldId id="316" r:id="rId45"/>
    <p:sldId id="289" r:id="rId46"/>
    <p:sldId id="32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autoAdjust="0"/>
    <p:restoredTop sz="99472" autoAdjust="0"/>
  </p:normalViewPr>
  <p:slideViewPr>
    <p:cSldViewPr snapToGrid="0" snapToObjects="1">
      <p:cViewPr>
        <p:scale>
          <a:sx n="94" d="100"/>
          <a:sy n="94" d="100"/>
        </p:scale>
        <p:origin x="-690" y="780"/>
      </p:cViewPr>
      <p:guideLst>
        <p:guide orient="horz" pos="2160"/>
        <p:guide pos="2880"/>
      </p:guideLst>
    </p:cSldViewPr>
  </p:slideViewPr>
  <p:outlineViewPr>
    <p:cViewPr>
      <p:scale>
        <a:sx n="33" d="100"/>
        <a:sy n="33" d="100"/>
      </p:scale>
      <p:origin x="0" y="11208"/>
    </p:cViewPr>
  </p:outlineViewPr>
  <p:notesTextViewPr>
    <p:cViewPr>
      <p:scale>
        <a:sx n="100" d="100"/>
        <a:sy n="100" d="100"/>
      </p:scale>
      <p:origin x="0" y="0"/>
    </p:cViewPr>
  </p:notesTextViewPr>
  <p:sorterViewPr>
    <p:cViewPr>
      <p:scale>
        <a:sx n="66" d="100"/>
        <a:sy n="66" d="100"/>
      </p:scale>
      <p:origin x="0" y="3150"/>
    </p:cViewPr>
  </p:sorterViewPr>
  <p:notesViewPr>
    <p:cSldViewPr snapToGrid="0" snapToObjects="1">
      <p:cViewPr varScale="1">
        <p:scale>
          <a:sx n="56" d="100"/>
          <a:sy n="56" d="100"/>
        </p:scale>
        <p:origin x="-282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D9E29-3B4F-4067-A731-C8F0A974687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2BE6CA4-7FE0-4164-84EA-C7483D49029C}">
      <dgm:prSet phldrT="[Text]" custT="1"/>
      <dgm:spPr/>
      <dgm:t>
        <a:bodyPr/>
        <a:lstStyle/>
        <a:p>
          <a:r>
            <a:rPr lang="en-US" sz="1100" b="1" dirty="0" smtClean="0">
              <a:solidFill>
                <a:schemeClr val="tx1"/>
              </a:solidFill>
              <a:latin typeface="+mj-lt"/>
            </a:rPr>
            <a:t>START with </a:t>
          </a:r>
        </a:p>
        <a:p>
          <a:r>
            <a:rPr lang="en-US" sz="1100" b="1" dirty="0" smtClean="0">
              <a:solidFill>
                <a:schemeClr val="tx1"/>
              </a:solidFill>
              <a:latin typeface="+mj-lt"/>
            </a:rPr>
            <a:t>Asking </a:t>
          </a:r>
          <a:r>
            <a:rPr lang="en-US" sz="1100" b="0" dirty="0" smtClean="0">
              <a:solidFill>
                <a:schemeClr val="tx1"/>
              </a:solidFill>
              <a:latin typeface="+mj-lt"/>
            </a:rPr>
            <a:t>w</a:t>
          </a:r>
          <a:r>
            <a:rPr lang="en-US" sz="1100" dirty="0" smtClean="0">
              <a:solidFill>
                <a:schemeClr val="tx1"/>
              </a:solidFill>
              <a:latin typeface="+mj-lt"/>
            </a:rPr>
            <a:t>hat does the resident want?</a:t>
          </a:r>
          <a:endParaRPr lang="en-US" sz="1100" dirty="0">
            <a:solidFill>
              <a:schemeClr val="tx1"/>
            </a:solidFill>
          </a:endParaRPr>
        </a:p>
      </dgm:t>
    </dgm:pt>
    <dgm:pt modelId="{98CE58BE-5A7B-43E0-97EC-79FD5AEA407F}" type="parTrans" cxnId="{716348E6-38F3-4FE9-B550-7636323AF444}">
      <dgm:prSet/>
      <dgm:spPr/>
      <dgm:t>
        <a:bodyPr/>
        <a:lstStyle/>
        <a:p>
          <a:endParaRPr lang="en-US"/>
        </a:p>
      </dgm:t>
    </dgm:pt>
    <dgm:pt modelId="{44CE219A-426C-4B10-B695-3F904D9022AB}" type="sibTrans" cxnId="{716348E6-38F3-4FE9-B550-7636323AF444}">
      <dgm:prSet/>
      <dgm:spPr/>
      <dgm:t>
        <a:bodyPr/>
        <a:lstStyle/>
        <a:p>
          <a:endParaRPr lang="en-US"/>
        </a:p>
      </dgm:t>
    </dgm:pt>
    <dgm:pt modelId="{28F32DCB-B243-49E4-B29F-70F5CB03E29E}">
      <dgm:prSet phldrT="[Text]" custT="1"/>
      <dgm:spPr/>
      <dgm:t>
        <a:bodyPr/>
        <a:lstStyle/>
        <a:p>
          <a:r>
            <a:rPr lang="en-US" sz="1100" b="1" dirty="0" smtClean="0">
              <a:solidFill>
                <a:schemeClr val="tx1"/>
              </a:solidFill>
            </a:rPr>
            <a:t>Assess /Evaluate-  </a:t>
          </a:r>
          <a:endParaRPr lang="en-US" sz="1100" dirty="0">
            <a:solidFill>
              <a:schemeClr val="tx1"/>
            </a:solidFill>
          </a:endParaRPr>
        </a:p>
      </dgm:t>
    </dgm:pt>
    <dgm:pt modelId="{010504EC-7EB3-4EB5-A243-D083C94571BB}" type="parTrans" cxnId="{DD00A42F-D7C7-4C0E-9DE7-26DFF0FD2435}">
      <dgm:prSet/>
      <dgm:spPr/>
      <dgm:t>
        <a:bodyPr/>
        <a:lstStyle/>
        <a:p>
          <a:endParaRPr lang="en-US"/>
        </a:p>
      </dgm:t>
    </dgm:pt>
    <dgm:pt modelId="{3A31BED1-9A8E-459B-AB63-B7D7B6796FA4}" type="sibTrans" cxnId="{DD00A42F-D7C7-4C0E-9DE7-26DFF0FD2435}">
      <dgm:prSet/>
      <dgm:spPr/>
      <dgm:t>
        <a:bodyPr/>
        <a:lstStyle/>
        <a:p>
          <a:endParaRPr lang="en-US"/>
        </a:p>
      </dgm:t>
    </dgm:pt>
    <dgm:pt modelId="{77ABFA4F-DA50-4A0D-BF75-BCF0347F7E60}">
      <dgm:prSet phldrT="[Text]" custT="1"/>
      <dgm:spPr/>
      <dgm:t>
        <a:bodyPr/>
        <a:lstStyle/>
        <a:p>
          <a:r>
            <a:rPr lang="en-US" sz="1100" b="1" dirty="0" smtClean="0">
              <a:solidFill>
                <a:schemeClr val="tx1"/>
              </a:solidFill>
              <a:latin typeface="+mj-lt"/>
            </a:rPr>
            <a:t>Implement that Plan &amp; Monitor</a:t>
          </a:r>
          <a:endParaRPr lang="en-US" sz="1100" b="1" dirty="0">
            <a:solidFill>
              <a:schemeClr val="tx1"/>
            </a:solidFill>
          </a:endParaRPr>
        </a:p>
      </dgm:t>
    </dgm:pt>
    <dgm:pt modelId="{7A805A9B-AF75-4C99-85E8-A4C78B35E3D7}" type="parTrans" cxnId="{00E91052-14AB-4D9E-B28E-81F3221F66D9}">
      <dgm:prSet/>
      <dgm:spPr/>
      <dgm:t>
        <a:bodyPr/>
        <a:lstStyle/>
        <a:p>
          <a:endParaRPr lang="en-US"/>
        </a:p>
      </dgm:t>
    </dgm:pt>
    <dgm:pt modelId="{4EAD74B4-0A47-4243-B766-FE7DE8A9F0E4}" type="sibTrans" cxnId="{00E91052-14AB-4D9E-B28E-81F3221F66D9}">
      <dgm:prSet/>
      <dgm:spPr/>
      <dgm:t>
        <a:bodyPr/>
        <a:lstStyle/>
        <a:p>
          <a:endParaRPr lang="en-US"/>
        </a:p>
      </dgm:t>
    </dgm:pt>
    <dgm:pt modelId="{FDA431C6-8B80-4A7F-B1E4-D34C38C9044F}">
      <dgm:prSet custT="1"/>
      <dgm:spPr/>
      <dgm:t>
        <a:bodyPr/>
        <a:lstStyle/>
        <a:p>
          <a:r>
            <a:rPr lang="en-US" sz="1100" dirty="0" smtClean="0">
              <a:solidFill>
                <a:schemeClr val="tx1"/>
              </a:solidFill>
            </a:rPr>
            <a:t>Never jump to an answer . </a:t>
          </a:r>
          <a:endParaRPr lang="en-US" sz="1100" dirty="0">
            <a:solidFill>
              <a:schemeClr val="tx1"/>
            </a:solidFill>
          </a:endParaRPr>
        </a:p>
      </dgm:t>
    </dgm:pt>
    <dgm:pt modelId="{86F5FB1E-AE3F-4D4B-B245-116656C6B9AE}" type="parTrans" cxnId="{AA754E2F-06EA-4E69-948C-9466F0A3B984}">
      <dgm:prSet/>
      <dgm:spPr/>
      <dgm:t>
        <a:bodyPr/>
        <a:lstStyle/>
        <a:p>
          <a:endParaRPr lang="en-US"/>
        </a:p>
      </dgm:t>
    </dgm:pt>
    <dgm:pt modelId="{654DEE26-0F7B-40DF-BCD1-6BAC61C6DA43}" type="sibTrans" cxnId="{AA754E2F-06EA-4E69-948C-9466F0A3B984}">
      <dgm:prSet/>
      <dgm:spPr/>
      <dgm:t>
        <a:bodyPr/>
        <a:lstStyle/>
        <a:p>
          <a:endParaRPr lang="en-US"/>
        </a:p>
      </dgm:t>
    </dgm:pt>
    <dgm:pt modelId="{CC63432E-2108-427F-A21E-24119FD10C42}">
      <dgm:prSet custT="1"/>
      <dgm:spPr/>
      <dgm:t>
        <a:bodyPr/>
        <a:lstStyle/>
        <a:p>
          <a:r>
            <a:rPr lang="en-US" sz="1100" dirty="0" smtClean="0">
              <a:solidFill>
                <a:schemeClr val="tx1"/>
              </a:solidFill>
              <a:latin typeface="+mj-lt"/>
            </a:rPr>
            <a:t>What do staff need to monitor ?</a:t>
          </a:r>
        </a:p>
      </dgm:t>
    </dgm:pt>
    <dgm:pt modelId="{CAD3AD71-1004-4243-89AA-1A86AA3145F1}" type="parTrans" cxnId="{4DD8BFF3-34F4-45AF-8E81-5E692B764B11}">
      <dgm:prSet/>
      <dgm:spPr/>
      <dgm:t>
        <a:bodyPr/>
        <a:lstStyle/>
        <a:p>
          <a:endParaRPr lang="en-US"/>
        </a:p>
      </dgm:t>
    </dgm:pt>
    <dgm:pt modelId="{E720B97C-E53D-46A8-98D8-44DE28473951}" type="sibTrans" cxnId="{4DD8BFF3-34F4-45AF-8E81-5E692B764B11}">
      <dgm:prSet/>
      <dgm:spPr/>
      <dgm:t>
        <a:bodyPr/>
        <a:lstStyle/>
        <a:p>
          <a:endParaRPr lang="en-US"/>
        </a:p>
      </dgm:t>
    </dgm:pt>
    <dgm:pt modelId="{0B925AFB-62D5-4007-9407-F31170A9C247}">
      <dgm:prSet phldrT="[Text]" custT="1"/>
      <dgm:spPr/>
      <dgm:t>
        <a:bodyPr/>
        <a:lstStyle/>
        <a:p>
          <a:r>
            <a:rPr lang="en-US" sz="1100" b="1" dirty="0" smtClean="0">
              <a:solidFill>
                <a:schemeClr val="tx1"/>
              </a:solidFill>
              <a:latin typeface="+mj-lt"/>
            </a:rPr>
            <a:t>Accountability</a:t>
          </a:r>
          <a:r>
            <a:rPr lang="en-US" sz="1100" dirty="0" smtClean="0">
              <a:solidFill>
                <a:schemeClr val="tx1"/>
              </a:solidFill>
              <a:latin typeface="+mj-lt"/>
            </a:rPr>
            <a:t> –</a:t>
          </a:r>
        </a:p>
        <a:p>
          <a:r>
            <a:rPr lang="en-US" sz="1100" dirty="0" smtClean="0">
              <a:solidFill>
                <a:schemeClr val="tx1"/>
              </a:solidFill>
              <a:latin typeface="+mj-lt"/>
            </a:rPr>
            <a:t>Quality improvement tools to assure systems work.  </a:t>
          </a:r>
          <a:endParaRPr lang="en-US" sz="1100" dirty="0">
            <a:solidFill>
              <a:schemeClr val="tx1"/>
            </a:solidFill>
          </a:endParaRPr>
        </a:p>
      </dgm:t>
    </dgm:pt>
    <dgm:pt modelId="{61E8E364-A27A-4ADF-AF48-AE5AD3B5F020}" type="parTrans" cxnId="{A3EDD253-B80B-42A7-A588-C9A03DF8632A}">
      <dgm:prSet/>
      <dgm:spPr/>
      <dgm:t>
        <a:bodyPr/>
        <a:lstStyle/>
        <a:p>
          <a:endParaRPr lang="en-US"/>
        </a:p>
      </dgm:t>
    </dgm:pt>
    <dgm:pt modelId="{A129489C-A906-44F7-A054-68CCC84CE6C7}" type="sibTrans" cxnId="{A3EDD253-B80B-42A7-A588-C9A03DF8632A}">
      <dgm:prSet/>
      <dgm:spPr/>
      <dgm:t>
        <a:bodyPr/>
        <a:lstStyle/>
        <a:p>
          <a:endParaRPr lang="en-US"/>
        </a:p>
      </dgm:t>
    </dgm:pt>
    <dgm:pt modelId="{8021AF72-3A73-471B-8D5A-7241B636FF74}">
      <dgm:prSet custT="1"/>
      <dgm:spPr/>
      <dgm:t>
        <a:bodyPr/>
        <a:lstStyle/>
        <a:p>
          <a:r>
            <a:rPr lang="en-US" sz="1100" dirty="0" smtClean="0">
              <a:solidFill>
                <a:schemeClr val="tx1"/>
              </a:solidFill>
              <a:latin typeface="+mj-lt"/>
            </a:rPr>
            <a:t>Train and </a:t>
          </a:r>
          <a:r>
            <a:rPr lang="en-US" sz="1100" dirty="0" err="1" smtClean="0">
              <a:solidFill>
                <a:schemeClr val="tx1"/>
              </a:solidFill>
              <a:latin typeface="+mj-lt"/>
            </a:rPr>
            <a:t>inservice</a:t>
          </a:r>
          <a:r>
            <a:rPr lang="en-US" sz="1100" dirty="0" smtClean="0">
              <a:solidFill>
                <a:schemeClr val="tx1"/>
              </a:solidFill>
              <a:latin typeface="+mj-lt"/>
            </a:rPr>
            <a:t> staff (routinely)</a:t>
          </a:r>
        </a:p>
      </dgm:t>
    </dgm:pt>
    <dgm:pt modelId="{D59134CD-B51D-4894-BC4C-529BB345B444}" type="parTrans" cxnId="{4EE4FFB2-71E2-4DFB-8587-5068F80B87A7}">
      <dgm:prSet/>
      <dgm:spPr/>
      <dgm:t>
        <a:bodyPr/>
        <a:lstStyle/>
        <a:p>
          <a:endParaRPr lang="en-US"/>
        </a:p>
      </dgm:t>
    </dgm:pt>
    <dgm:pt modelId="{5DC744AC-44C0-4DAB-8D31-3178F006E04C}" type="sibTrans" cxnId="{4EE4FFB2-71E2-4DFB-8587-5068F80B87A7}">
      <dgm:prSet/>
      <dgm:spPr/>
      <dgm:t>
        <a:bodyPr/>
        <a:lstStyle/>
        <a:p>
          <a:endParaRPr lang="en-US"/>
        </a:p>
      </dgm:t>
    </dgm:pt>
    <dgm:pt modelId="{5212E426-405B-4D67-A675-C7BF852BFCA3}">
      <dgm:prSet custT="1"/>
      <dgm:spPr/>
      <dgm:t>
        <a:bodyPr/>
        <a:lstStyle/>
        <a:p>
          <a:r>
            <a:rPr lang="en-US" sz="1100" dirty="0" smtClean="0">
              <a:solidFill>
                <a:schemeClr val="tx1"/>
              </a:solidFill>
              <a:latin typeface="+mj-lt"/>
            </a:rPr>
            <a:t>Document your process and actions.</a:t>
          </a:r>
        </a:p>
      </dgm:t>
    </dgm:pt>
    <dgm:pt modelId="{2545BAF8-0A10-40CF-A861-F2E9ACDABBFD}" type="parTrans" cxnId="{5CD857FD-B3BF-4E4D-BE58-A00D4709E753}">
      <dgm:prSet/>
      <dgm:spPr/>
      <dgm:t>
        <a:bodyPr/>
        <a:lstStyle/>
        <a:p>
          <a:endParaRPr lang="en-US"/>
        </a:p>
      </dgm:t>
    </dgm:pt>
    <dgm:pt modelId="{7E983F2B-4F0D-408D-84A2-C2759AEFFFF6}" type="sibTrans" cxnId="{5CD857FD-B3BF-4E4D-BE58-A00D4709E753}">
      <dgm:prSet/>
      <dgm:spPr/>
      <dgm:t>
        <a:bodyPr/>
        <a:lstStyle/>
        <a:p>
          <a:endParaRPr lang="en-US"/>
        </a:p>
      </dgm:t>
    </dgm:pt>
    <dgm:pt modelId="{CC609A35-96D4-4529-AA65-FE8183A83C93}">
      <dgm:prSet phldrT="[Text]" custT="1"/>
      <dgm:spPr/>
      <dgm:t>
        <a:bodyPr/>
        <a:lstStyle/>
        <a:p>
          <a:r>
            <a:rPr lang="en-US" sz="1100" b="1" dirty="0" smtClean="0">
              <a:solidFill>
                <a:schemeClr val="tx1"/>
              </a:solidFill>
              <a:latin typeface="+mj-lt"/>
            </a:rPr>
            <a:t>Action Plan </a:t>
          </a:r>
          <a:r>
            <a:rPr lang="en-US" sz="1100" dirty="0" smtClean="0">
              <a:solidFill>
                <a:schemeClr val="tx1"/>
              </a:solidFill>
              <a:latin typeface="+mj-lt"/>
            </a:rPr>
            <a:t>– </a:t>
          </a:r>
        </a:p>
        <a:p>
          <a:r>
            <a:rPr lang="en-US" sz="1100" dirty="0" smtClean="0">
              <a:solidFill>
                <a:schemeClr val="tx1"/>
              </a:solidFill>
              <a:latin typeface="+mj-lt"/>
            </a:rPr>
            <a:t>Create a CP/SP to support the residents preferences, choices,  </a:t>
          </a:r>
        </a:p>
        <a:p>
          <a:r>
            <a:rPr lang="en-US" sz="1100" dirty="0" smtClean="0">
              <a:solidFill>
                <a:schemeClr val="tx1"/>
              </a:solidFill>
              <a:latin typeface="+mj-lt"/>
            </a:rPr>
            <a:t> </a:t>
          </a:r>
          <a:endParaRPr lang="en-US" sz="1100" dirty="0">
            <a:solidFill>
              <a:schemeClr val="tx1"/>
            </a:solidFill>
          </a:endParaRPr>
        </a:p>
      </dgm:t>
    </dgm:pt>
    <dgm:pt modelId="{7B4DA7AC-1093-4B35-8FF9-11F667E2BE36}" type="parTrans" cxnId="{7EDCEF2C-3EC4-455A-B672-252A4EA0D76F}">
      <dgm:prSet/>
      <dgm:spPr/>
      <dgm:t>
        <a:bodyPr/>
        <a:lstStyle/>
        <a:p>
          <a:endParaRPr lang="en-US"/>
        </a:p>
      </dgm:t>
    </dgm:pt>
    <dgm:pt modelId="{3E63DB73-3B51-435C-8E2C-80D32EE1D43B}" type="sibTrans" cxnId="{7EDCEF2C-3EC4-455A-B672-252A4EA0D76F}">
      <dgm:prSet/>
      <dgm:spPr/>
      <dgm:t>
        <a:bodyPr/>
        <a:lstStyle/>
        <a:p>
          <a:endParaRPr lang="en-US"/>
        </a:p>
      </dgm:t>
    </dgm:pt>
    <dgm:pt modelId="{D825BCD0-95D8-4472-A767-AE707687B4FC}">
      <dgm:prSet phldrT="[Text]" custT="1"/>
      <dgm:spPr/>
      <dgm:t>
        <a:bodyPr/>
        <a:lstStyle/>
        <a:p>
          <a:r>
            <a:rPr lang="en-US" sz="1100" b="1" dirty="0" smtClean="0">
              <a:solidFill>
                <a:schemeClr val="tx1"/>
              </a:solidFill>
              <a:latin typeface="+mj-lt"/>
            </a:rPr>
            <a:t>Apply Critical Thinking and Root Cause Analysis:</a:t>
          </a:r>
        </a:p>
        <a:p>
          <a:r>
            <a:rPr lang="en-US" sz="1100" b="1" dirty="0" err="1" smtClean="0">
              <a:solidFill>
                <a:schemeClr val="tx1"/>
              </a:solidFill>
              <a:latin typeface="+mj-lt"/>
            </a:rPr>
            <a:t>Risk:Action</a:t>
          </a:r>
          <a:r>
            <a:rPr lang="en-US" sz="1100" b="1" dirty="0" smtClean="0">
              <a:solidFill>
                <a:schemeClr val="tx1"/>
              </a:solidFill>
              <a:latin typeface="+mj-lt"/>
            </a:rPr>
            <a:t> Ratio</a:t>
          </a:r>
          <a:endParaRPr lang="en-US" sz="1100" dirty="0">
            <a:solidFill>
              <a:schemeClr val="tx1"/>
            </a:solidFill>
          </a:endParaRPr>
        </a:p>
      </dgm:t>
    </dgm:pt>
    <dgm:pt modelId="{30B8C9D2-DDB0-4DAD-9740-458F5E6811A5}" type="parTrans" cxnId="{77679659-652C-485C-9BE5-806F8968084B}">
      <dgm:prSet/>
      <dgm:spPr/>
      <dgm:t>
        <a:bodyPr/>
        <a:lstStyle/>
        <a:p>
          <a:endParaRPr lang="en-US"/>
        </a:p>
      </dgm:t>
    </dgm:pt>
    <dgm:pt modelId="{2CD9A7E6-1669-4B94-B35D-03AB0286906D}" type="sibTrans" cxnId="{77679659-652C-485C-9BE5-806F8968084B}">
      <dgm:prSet/>
      <dgm:spPr/>
      <dgm:t>
        <a:bodyPr/>
        <a:lstStyle/>
        <a:p>
          <a:endParaRPr lang="en-US"/>
        </a:p>
      </dgm:t>
    </dgm:pt>
    <dgm:pt modelId="{CD11489B-B5A9-43ED-A65C-0A0795224634}">
      <dgm:prSet phldrT="[Text]" custT="1"/>
      <dgm:spPr/>
      <dgm:t>
        <a:bodyPr/>
        <a:lstStyle/>
        <a:p>
          <a:r>
            <a:rPr lang="en-US" sz="1100" dirty="0" smtClean="0">
              <a:solidFill>
                <a:schemeClr val="tx1"/>
              </a:solidFill>
              <a:latin typeface="+mj-lt"/>
            </a:rPr>
            <a:t>The higher the risk the more timely and creative you must be </a:t>
          </a:r>
        </a:p>
      </dgm:t>
    </dgm:pt>
    <dgm:pt modelId="{9F025E50-F41E-4CA5-9B88-83DFCBD87754}" type="parTrans" cxnId="{31323E70-7A0F-4CAF-9B2E-9D8F1E0E2C47}">
      <dgm:prSet/>
      <dgm:spPr/>
      <dgm:t>
        <a:bodyPr/>
        <a:lstStyle/>
        <a:p>
          <a:endParaRPr lang="en-US"/>
        </a:p>
      </dgm:t>
    </dgm:pt>
    <dgm:pt modelId="{1F9284BC-E4A9-4D0E-8AFD-8CD91925C42A}" type="sibTrans" cxnId="{31323E70-7A0F-4CAF-9B2E-9D8F1E0E2C47}">
      <dgm:prSet/>
      <dgm:spPr/>
      <dgm:t>
        <a:bodyPr/>
        <a:lstStyle/>
        <a:p>
          <a:endParaRPr lang="en-US"/>
        </a:p>
      </dgm:t>
    </dgm:pt>
    <dgm:pt modelId="{CC946F28-A41B-40F1-B8AA-FC33D8FFCD32}">
      <dgm:prSet custT="1"/>
      <dgm:spPr/>
      <dgm:t>
        <a:bodyPr/>
        <a:lstStyle/>
        <a:p>
          <a:r>
            <a:rPr lang="en-US" sz="1100" dirty="0" smtClean="0">
              <a:solidFill>
                <a:schemeClr val="tx1"/>
              </a:solidFill>
            </a:rPr>
            <a:t>What is the need?  Why? Who has information?  </a:t>
          </a:r>
          <a:endParaRPr lang="en-US" sz="1100" dirty="0">
            <a:solidFill>
              <a:schemeClr val="tx1"/>
            </a:solidFill>
          </a:endParaRPr>
        </a:p>
      </dgm:t>
    </dgm:pt>
    <dgm:pt modelId="{1C4F7AB5-4FF6-4108-B8BB-71F6CE9D3A27}" type="parTrans" cxnId="{826BF888-D62F-4EA0-8B4A-06883FC5077F}">
      <dgm:prSet/>
      <dgm:spPr/>
      <dgm:t>
        <a:bodyPr/>
        <a:lstStyle/>
        <a:p>
          <a:endParaRPr lang="en-US"/>
        </a:p>
      </dgm:t>
    </dgm:pt>
    <dgm:pt modelId="{3674B0F7-2581-4243-9862-1BE935ACCE0B}" type="sibTrans" cxnId="{826BF888-D62F-4EA0-8B4A-06883FC5077F}">
      <dgm:prSet/>
      <dgm:spPr/>
      <dgm:t>
        <a:bodyPr/>
        <a:lstStyle/>
        <a:p>
          <a:endParaRPr lang="en-US"/>
        </a:p>
      </dgm:t>
    </dgm:pt>
    <dgm:pt modelId="{F569022E-034D-43F7-81F9-11E10CF76271}">
      <dgm:prSet custT="1"/>
      <dgm:spPr/>
      <dgm:t>
        <a:bodyPr/>
        <a:lstStyle/>
        <a:p>
          <a:r>
            <a:rPr lang="en-US" sz="1100" dirty="0" smtClean="0">
              <a:solidFill>
                <a:schemeClr val="tx1"/>
              </a:solidFill>
            </a:rPr>
            <a:t>Lifestyle, drinking patterns, diagnosis, medications, depression, other</a:t>
          </a:r>
          <a:endParaRPr lang="en-US" sz="1100" dirty="0">
            <a:solidFill>
              <a:schemeClr val="tx1"/>
            </a:solidFill>
          </a:endParaRPr>
        </a:p>
      </dgm:t>
    </dgm:pt>
    <dgm:pt modelId="{216BE981-2EB3-4080-83FC-66730503BD7E}" type="parTrans" cxnId="{F0CE24E9-5BAD-4CB7-A96A-982E2D3942C0}">
      <dgm:prSet/>
      <dgm:spPr/>
    </dgm:pt>
    <dgm:pt modelId="{06B29F67-778A-4FDF-B2C6-9B5CB0F19C19}" type="sibTrans" cxnId="{F0CE24E9-5BAD-4CB7-A96A-982E2D3942C0}">
      <dgm:prSet/>
      <dgm:spPr/>
    </dgm:pt>
    <dgm:pt modelId="{A3D948FF-80A1-43E5-8748-438974E9103E}">
      <dgm:prSet custT="1"/>
      <dgm:spPr/>
      <dgm:t>
        <a:bodyPr/>
        <a:lstStyle/>
        <a:p>
          <a:r>
            <a:rPr lang="en-US" sz="1100" dirty="0" smtClean="0">
              <a:solidFill>
                <a:schemeClr val="tx1"/>
              </a:solidFill>
              <a:latin typeface="+mj-lt"/>
            </a:rPr>
            <a:t>Put high risk residents on high alert monitoring systems </a:t>
          </a:r>
        </a:p>
      </dgm:t>
    </dgm:pt>
    <dgm:pt modelId="{7A6FBCA4-E955-4FB2-837F-8B1DE2FD952E}" type="parTrans" cxnId="{64C601F1-D110-49BB-A508-019681F590E8}">
      <dgm:prSet/>
      <dgm:spPr/>
    </dgm:pt>
    <dgm:pt modelId="{F2BA993C-878D-41F4-9081-25FE87AC904D}" type="sibTrans" cxnId="{64C601F1-D110-49BB-A508-019681F590E8}">
      <dgm:prSet/>
      <dgm:spPr/>
    </dgm:pt>
    <dgm:pt modelId="{B6C12F18-3CEB-4B3E-A727-F26BC1AC5A17}">
      <dgm:prSet custT="1"/>
      <dgm:spPr/>
      <dgm:t>
        <a:bodyPr/>
        <a:lstStyle/>
        <a:p>
          <a:r>
            <a:rPr lang="en-US" sz="1100" dirty="0" smtClean="0">
              <a:solidFill>
                <a:schemeClr val="tx1"/>
              </a:solidFill>
              <a:latin typeface="+mj-lt"/>
            </a:rPr>
            <a:t>Carry out the services/plan</a:t>
          </a:r>
        </a:p>
      </dgm:t>
    </dgm:pt>
    <dgm:pt modelId="{225EBE79-2B73-4440-88C2-FDDC2CAB889C}" type="parTrans" cxnId="{AD893E0B-7541-4C55-9F3D-819508D67AC9}">
      <dgm:prSet/>
      <dgm:spPr/>
    </dgm:pt>
    <dgm:pt modelId="{327E104F-876C-4259-B8A1-5936E88F3181}" type="sibTrans" cxnId="{AD893E0B-7541-4C55-9F3D-819508D67AC9}">
      <dgm:prSet/>
      <dgm:spPr/>
    </dgm:pt>
    <dgm:pt modelId="{47A46AAE-6386-44C2-BBE0-AD69C6CB20A6}" type="pres">
      <dgm:prSet presAssocID="{2BAD9E29-3B4F-4067-A731-C8F0A974687B}" presName="Name0" presStyleCnt="0">
        <dgm:presLayoutVars>
          <dgm:dir/>
          <dgm:resizeHandles val="exact"/>
        </dgm:presLayoutVars>
      </dgm:prSet>
      <dgm:spPr/>
      <dgm:t>
        <a:bodyPr/>
        <a:lstStyle/>
        <a:p>
          <a:endParaRPr lang="en-US"/>
        </a:p>
      </dgm:t>
    </dgm:pt>
    <dgm:pt modelId="{C02A865D-7ECA-4EDF-BB04-96BC09911002}" type="pres">
      <dgm:prSet presAssocID="{2BAD9E29-3B4F-4067-A731-C8F0A974687B}" presName="cycle" presStyleCnt="0"/>
      <dgm:spPr/>
    </dgm:pt>
    <dgm:pt modelId="{8B3C682D-9883-4634-A8C6-F075DF5A4B65}" type="pres">
      <dgm:prSet presAssocID="{92BE6CA4-7FE0-4164-84EA-C7483D49029C}" presName="nodeFirstNode" presStyleLbl="node1" presStyleIdx="0" presStyleCnt="6">
        <dgm:presLayoutVars>
          <dgm:bulletEnabled val="1"/>
        </dgm:presLayoutVars>
      </dgm:prSet>
      <dgm:spPr/>
      <dgm:t>
        <a:bodyPr/>
        <a:lstStyle/>
        <a:p>
          <a:endParaRPr lang="en-US"/>
        </a:p>
      </dgm:t>
    </dgm:pt>
    <dgm:pt modelId="{AAA8CE7E-A9FC-46C2-AF68-C400C207F3D9}" type="pres">
      <dgm:prSet presAssocID="{44CE219A-426C-4B10-B695-3F904D9022AB}" presName="sibTransFirstNode" presStyleLbl="bgShp" presStyleIdx="0" presStyleCnt="1"/>
      <dgm:spPr/>
      <dgm:t>
        <a:bodyPr/>
        <a:lstStyle/>
        <a:p>
          <a:endParaRPr lang="en-US"/>
        </a:p>
      </dgm:t>
    </dgm:pt>
    <dgm:pt modelId="{27534C1C-B865-41DD-87D4-C5EC6EDBDF8E}" type="pres">
      <dgm:prSet presAssocID="{28F32DCB-B243-49E4-B29F-70F5CB03E29E}" presName="nodeFollowingNodes" presStyleLbl="node1" presStyleIdx="1" presStyleCnt="6" custScaleY="121358" custRadScaleRad="106465" custRadScaleInc="10990">
        <dgm:presLayoutVars>
          <dgm:bulletEnabled val="1"/>
        </dgm:presLayoutVars>
      </dgm:prSet>
      <dgm:spPr/>
      <dgm:t>
        <a:bodyPr/>
        <a:lstStyle/>
        <a:p>
          <a:endParaRPr lang="en-US"/>
        </a:p>
      </dgm:t>
    </dgm:pt>
    <dgm:pt modelId="{74762E55-D12B-4534-B214-C57EADDCA71F}" type="pres">
      <dgm:prSet presAssocID="{CC609A35-96D4-4529-AA65-FE8183A83C93}" presName="nodeFollowingNodes" presStyleLbl="node1" presStyleIdx="2" presStyleCnt="6" custRadScaleRad="107121" custRadScaleInc="-29275">
        <dgm:presLayoutVars>
          <dgm:bulletEnabled val="1"/>
        </dgm:presLayoutVars>
      </dgm:prSet>
      <dgm:spPr/>
      <dgm:t>
        <a:bodyPr/>
        <a:lstStyle/>
        <a:p>
          <a:endParaRPr lang="en-US"/>
        </a:p>
      </dgm:t>
    </dgm:pt>
    <dgm:pt modelId="{16AB80AC-154B-49BE-B289-6D3216648A2F}" type="pres">
      <dgm:prSet presAssocID="{D825BCD0-95D8-4472-A767-AE707687B4FC}" presName="nodeFollowingNodes" presStyleLbl="node1" presStyleIdx="3" presStyleCnt="6" custScaleY="107462" custRadScaleRad="96591" custRadScaleInc="-37594">
        <dgm:presLayoutVars>
          <dgm:bulletEnabled val="1"/>
        </dgm:presLayoutVars>
      </dgm:prSet>
      <dgm:spPr/>
      <dgm:t>
        <a:bodyPr/>
        <a:lstStyle/>
        <a:p>
          <a:endParaRPr lang="en-US"/>
        </a:p>
      </dgm:t>
    </dgm:pt>
    <dgm:pt modelId="{48CC3429-3EB7-4C8B-93BD-D276DD8B629B}" type="pres">
      <dgm:prSet presAssocID="{77ABFA4F-DA50-4A0D-BF75-BCF0347F7E60}" presName="nodeFollowingNodes" presStyleLbl="node1" presStyleIdx="4" presStyleCnt="6" custScaleX="115479" custScaleY="122980">
        <dgm:presLayoutVars>
          <dgm:bulletEnabled val="1"/>
        </dgm:presLayoutVars>
      </dgm:prSet>
      <dgm:spPr/>
      <dgm:t>
        <a:bodyPr/>
        <a:lstStyle/>
        <a:p>
          <a:endParaRPr lang="en-US"/>
        </a:p>
      </dgm:t>
    </dgm:pt>
    <dgm:pt modelId="{E5A31F12-1C8D-4BBC-9F1E-823EBFABBA85}" type="pres">
      <dgm:prSet presAssocID="{0B925AFB-62D5-4007-9407-F31170A9C247}" presName="nodeFollowingNodes" presStyleLbl="node1" presStyleIdx="5" presStyleCnt="6" custScaleY="170856" custRadScaleRad="112871" custRadScaleInc="-15302">
        <dgm:presLayoutVars>
          <dgm:bulletEnabled val="1"/>
        </dgm:presLayoutVars>
      </dgm:prSet>
      <dgm:spPr/>
      <dgm:t>
        <a:bodyPr/>
        <a:lstStyle/>
        <a:p>
          <a:endParaRPr lang="en-US"/>
        </a:p>
      </dgm:t>
    </dgm:pt>
  </dgm:ptLst>
  <dgm:cxnLst>
    <dgm:cxn modelId="{AD893E0B-7541-4C55-9F3D-819508D67AC9}" srcId="{77ABFA4F-DA50-4A0D-BF75-BCF0347F7E60}" destId="{B6C12F18-3CEB-4B3E-A727-F26BC1AC5A17}" srcOrd="0" destOrd="0" parTransId="{225EBE79-2B73-4440-88C2-FDDC2CAB889C}" sibTransId="{327E104F-876C-4259-B8A1-5936E88F3181}"/>
    <dgm:cxn modelId="{FE2CF7DD-B22B-49E9-80B6-62980320AAD8}" type="presOf" srcId="{77ABFA4F-DA50-4A0D-BF75-BCF0347F7E60}" destId="{48CC3429-3EB7-4C8B-93BD-D276DD8B629B}" srcOrd="0" destOrd="0" presId="urn:microsoft.com/office/officeart/2005/8/layout/cycle3"/>
    <dgm:cxn modelId="{4EE4FFB2-71E2-4DFB-8587-5068F80B87A7}" srcId="{0B925AFB-62D5-4007-9407-F31170A9C247}" destId="{8021AF72-3A73-471B-8D5A-7241B636FF74}" srcOrd="0" destOrd="0" parTransId="{D59134CD-B51D-4894-BC4C-529BB345B444}" sibTransId="{5DC744AC-44C0-4DAB-8D31-3178F006E04C}"/>
    <dgm:cxn modelId="{64C601F1-D110-49BB-A508-019681F590E8}" srcId="{0B925AFB-62D5-4007-9407-F31170A9C247}" destId="{A3D948FF-80A1-43E5-8748-438974E9103E}" srcOrd="2" destOrd="0" parTransId="{7A6FBCA4-E955-4FB2-837F-8B1DE2FD952E}" sibTransId="{F2BA993C-878D-41F4-9081-25FE87AC904D}"/>
    <dgm:cxn modelId="{483FA1F9-617E-4C9D-B14E-EF15BD777149}" type="presOf" srcId="{5212E426-405B-4D67-A675-C7BF852BFCA3}" destId="{E5A31F12-1C8D-4BBC-9F1E-823EBFABBA85}" srcOrd="0" destOrd="2" presId="urn:microsoft.com/office/officeart/2005/8/layout/cycle3"/>
    <dgm:cxn modelId="{7EDCEF2C-3EC4-455A-B672-252A4EA0D76F}" srcId="{2BAD9E29-3B4F-4067-A731-C8F0A974687B}" destId="{CC609A35-96D4-4529-AA65-FE8183A83C93}" srcOrd="2" destOrd="0" parTransId="{7B4DA7AC-1093-4B35-8FF9-11F667E2BE36}" sibTransId="{3E63DB73-3B51-435C-8E2C-80D32EE1D43B}"/>
    <dgm:cxn modelId="{5CD857FD-B3BF-4E4D-BE58-A00D4709E753}" srcId="{0B925AFB-62D5-4007-9407-F31170A9C247}" destId="{5212E426-405B-4D67-A675-C7BF852BFCA3}" srcOrd="1" destOrd="0" parTransId="{2545BAF8-0A10-40CF-A861-F2E9ACDABBFD}" sibTransId="{7E983F2B-4F0D-408D-84A2-C2759AEFFFF6}"/>
    <dgm:cxn modelId="{A3072D13-82C7-4582-933A-ACC5B9C16AD0}" type="presOf" srcId="{CD11489B-B5A9-43ED-A65C-0A0795224634}" destId="{16AB80AC-154B-49BE-B289-6D3216648A2F}" srcOrd="0" destOrd="1" presId="urn:microsoft.com/office/officeart/2005/8/layout/cycle3"/>
    <dgm:cxn modelId="{644A6F3F-1F17-4FA3-B42E-BCDF567AE056}" type="presOf" srcId="{CC946F28-A41B-40F1-B8AA-FC33D8FFCD32}" destId="{27534C1C-B865-41DD-87D4-C5EC6EDBDF8E}" srcOrd="0" destOrd="3" presId="urn:microsoft.com/office/officeart/2005/8/layout/cycle3"/>
    <dgm:cxn modelId="{3D58347C-143D-4DA7-B90C-832BAB5A48D0}" type="presOf" srcId="{2BAD9E29-3B4F-4067-A731-C8F0A974687B}" destId="{47A46AAE-6386-44C2-BBE0-AD69C6CB20A6}" srcOrd="0" destOrd="0" presId="urn:microsoft.com/office/officeart/2005/8/layout/cycle3"/>
    <dgm:cxn modelId="{00E91052-14AB-4D9E-B28E-81F3221F66D9}" srcId="{2BAD9E29-3B4F-4067-A731-C8F0A974687B}" destId="{77ABFA4F-DA50-4A0D-BF75-BCF0347F7E60}" srcOrd="4" destOrd="0" parTransId="{7A805A9B-AF75-4C99-85E8-A4C78B35E3D7}" sibTransId="{4EAD74B4-0A47-4243-B766-FE7DE8A9F0E4}"/>
    <dgm:cxn modelId="{3F40EB5B-93B4-4B9B-AADC-A0BE9A7E9AB7}" type="presOf" srcId="{FDA431C6-8B80-4A7F-B1E4-D34C38C9044F}" destId="{27534C1C-B865-41DD-87D4-C5EC6EDBDF8E}" srcOrd="0" destOrd="2" presId="urn:microsoft.com/office/officeart/2005/8/layout/cycle3"/>
    <dgm:cxn modelId="{6B32D6DD-0AC2-477F-A865-A1BF20DA17C0}" type="presOf" srcId="{44CE219A-426C-4B10-B695-3F904D9022AB}" destId="{AAA8CE7E-A9FC-46C2-AF68-C400C207F3D9}" srcOrd="0" destOrd="0" presId="urn:microsoft.com/office/officeart/2005/8/layout/cycle3"/>
    <dgm:cxn modelId="{5D6CCFD2-3D85-4058-B397-2291F1DB5A95}" type="presOf" srcId="{0B925AFB-62D5-4007-9407-F31170A9C247}" destId="{E5A31F12-1C8D-4BBC-9F1E-823EBFABBA85}" srcOrd="0" destOrd="0" presId="urn:microsoft.com/office/officeart/2005/8/layout/cycle3"/>
    <dgm:cxn modelId="{9DD8BD82-1605-422B-9402-C2BFA1FB658E}" type="presOf" srcId="{8021AF72-3A73-471B-8D5A-7241B636FF74}" destId="{E5A31F12-1C8D-4BBC-9F1E-823EBFABBA85}" srcOrd="0" destOrd="1" presId="urn:microsoft.com/office/officeart/2005/8/layout/cycle3"/>
    <dgm:cxn modelId="{4DD8BFF3-34F4-45AF-8E81-5E692B764B11}" srcId="{77ABFA4F-DA50-4A0D-BF75-BCF0347F7E60}" destId="{CC63432E-2108-427F-A21E-24119FD10C42}" srcOrd="1" destOrd="0" parTransId="{CAD3AD71-1004-4243-89AA-1A86AA3145F1}" sibTransId="{E720B97C-E53D-46A8-98D8-44DE28473951}"/>
    <dgm:cxn modelId="{DD00A42F-D7C7-4C0E-9DE7-26DFF0FD2435}" srcId="{2BAD9E29-3B4F-4067-A731-C8F0A974687B}" destId="{28F32DCB-B243-49E4-B29F-70F5CB03E29E}" srcOrd="1" destOrd="0" parTransId="{010504EC-7EB3-4EB5-A243-D083C94571BB}" sibTransId="{3A31BED1-9A8E-459B-AB63-B7D7B6796FA4}"/>
    <dgm:cxn modelId="{77679659-652C-485C-9BE5-806F8968084B}" srcId="{2BAD9E29-3B4F-4067-A731-C8F0A974687B}" destId="{D825BCD0-95D8-4472-A767-AE707687B4FC}" srcOrd="3" destOrd="0" parTransId="{30B8C9D2-DDB0-4DAD-9740-458F5E6811A5}" sibTransId="{2CD9A7E6-1669-4B94-B35D-03AB0286906D}"/>
    <dgm:cxn modelId="{DEB690EE-BBE9-4750-805D-563E103D8040}" type="presOf" srcId="{92BE6CA4-7FE0-4164-84EA-C7483D49029C}" destId="{8B3C682D-9883-4634-A8C6-F075DF5A4B65}" srcOrd="0" destOrd="0" presId="urn:microsoft.com/office/officeart/2005/8/layout/cycle3"/>
    <dgm:cxn modelId="{F45E8569-6D5D-4AF2-81BA-D6D968383502}" type="presOf" srcId="{CC609A35-96D4-4529-AA65-FE8183A83C93}" destId="{74762E55-D12B-4534-B214-C57EADDCA71F}" srcOrd="0" destOrd="0" presId="urn:microsoft.com/office/officeart/2005/8/layout/cycle3"/>
    <dgm:cxn modelId="{826BF888-D62F-4EA0-8B4A-06883FC5077F}" srcId="{28F32DCB-B243-49E4-B29F-70F5CB03E29E}" destId="{CC946F28-A41B-40F1-B8AA-FC33D8FFCD32}" srcOrd="2" destOrd="0" parTransId="{1C4F7AB5-4FF6-4108-B8BB-71F6CE9D3A27}" sibTransId="{3674B0F7-2581-4243-9862-1BE935ACCE0B}"/>
    <dgm:cxn modelId="{F0CE24E9-5BAD-4CB7-A96A-982E2D3942C0}" srcId="{28F32DCB-B243-49E4-B29F-70F5CB03E29E}" destId="{F569022E-034D-43F7-81F9-11E10CF76271}" srcOrd="0" destOrd="0" parTransId="{216BE981-2EB3-4080-83FC-66730503BD7E}" sibTransId="{06B29F67-778A-4FDF-B2C6-9B5CB0F19C19}"/>
    <dgm:cxn modelId="{9FB2EF57-1651-437A-BD7C-64372A4A42C8}" type="presOf" srcId="{F569022E-034D-43F7-81F9-11E10CF76271}" destId="{27534C1C-B865-41DD-87D4-C5EC6EDBDF8E}" srcOrd="0" destOrd="1" presId="urn:microsoft.com/office/officeart/2005/8/layout/cycle3"/>
    <dgm:cxn modelId="{716348E6-38F3-4FE9-B550-7636323AF444}" srcId="{2BAD9E29-3B4F-4067-A731-C8F0A974687B}" destId="{92BE6CA4-7FE0-4164-84EA-C7483D49029C}" srcOrd="0" destOrd="0" parTransId="{98CE58BE-5A7B-43E0-97EC-79FD5AEA407F}" sibTransId="{44CE219A-426C-4B10-B695-3F904D9022AB}"/>
    <dgm:cxn modelId="{DF7D4716-C82A-47C4-8DAF-40577648D22C}" type="presOf" srcId="{B6C12F18-3CEB-4B3E-A727-F26BC1AC5A17}" destId="{48CC3429-3EB7-4C8B-93BD-D276DD8B629B}" srcOrd="0" destOrd="1" presId="urn:microsoft.com/office/officeart/2005/8/layout/cycle3"/>
    <dgm:cxn modelId="{48D9CFCC-63FA-406E-B665-4D4C905FAA8D}" type="presOf" srcId="{28F32DCB-B243-49E4-B29F-70F5CB03E29E}" destId="{27534C1C-B865-41DD-87D4-C5EC6EDBDF8E}" srcOrd="0" destOrd="0" presId="urn:microsoft.com/office/officeart/2005/8/layout/cycle3"/>
    <dgm:cxn modelId="{AA754E2F-06EA-4E69-948C-9466F0A3B984}" srcId="{28F32DCB-B243-49E4-B29F-70F5CB03E29E}" destId="{FDA431C6-8B80-4A7F-B1E4-D34C38C9044F}" srcOrd="1" destOrd="0" parTransId="{86F5FB1E-AE3F-4D4B-B245-116656C6B9AE}" sibTransId="{654DEE26-0F7B-40DF-BCD1-6BAC61C6DA43}"/>
    <dgm:cxn modelId="{A3EDD253-B80B-42A7-A588-C9A03DF8632A}" srcId="{2BAD9E29-3B4F-4067-A731-C8F0A974687B}" destId="{0B925AFB-62D5-4007-9407-F31170A9C247}" srcOrd="5" destOrd="0" parTransId="{61E8E364-A27A-4ADF-AF48-AE5AD3B5F020}" sibTransId="{A129489C-A906-44F7-A054-68CCC84CE6C7}"/>
    <dgm:cxn modelId="{030A735E-6EFD-43CC-A05D-37198C0E1BC1}" type="presOf" srcId="{CC63432E-2108-427F-A21E-24119FD10C42}" destId="{48CC3429-3EB7-4C8B-93BD-D276DD8B629B}" srcOrd="0" destOrd="2" presId="urn:microsoft.com/office/officeart/2005/8/layout/cycle3"/>
    <dgm:cxn modelId="{31323E70-7A0F-4CAF-9B2E-9D8F1E0E2C47}" srcId="{D825BCD0-95D8-4472-A767-AE707687B4FC}" destId="{CD11489B-B5A9-43ED-A65C-0A0795224634}" srcOrd="0" destOrd="0" parTransId="{9F025E50-F41E-4CA5-9B88-83DFCBD87754}" sibTransId="{1F9284BC-E4A9-4D0E-8AFD-8CD91925C42A}"/>
    <dgm:cxn modelId="{656FF52A-6091-426E-BED0-0E62ADDD3D97}" type="presOf" srcId="{A3D948FF-80A1-43E5-8748-438974E9103E}" destId="{E5A31F12-1C8D-4BBC-9F1E-823EBFABBA85}" srcOrd="0" destOrd="3" presId="urn:microsoft.com/office/officeart/2005/8/layout/cycle3"/>
    <dgm:cxn modelId="{47C08A88-9EE5-4B0D-B129-A41AB9FD88DC}" type="presOf" srcId="{D825BCD0-95D8-4472-A767-AE707687B4FC}" destId="{16AB80AC-154B-49BE-B289-6D3216648A2F}" srcOrd="0" destOrd="0" presId="urn:microsoft.com/office/officeart/2005/8/layout/cycle3"/>
    <dgm:cxn modelId="{269C58E9-0298-49B1-999E-A1C351521F31}" type="presParOf" srcId="{47A46AAE-6386-44C2-BBE0-AD69C6CB20A6}" destId="{C02A865D-7ECA-4EDF-BB04-96BC09911002}" srcOrd="0" destOrd="0" presId="urn:microsoft.com/office/officeart/2005/8/layout/cycle3"/>
    <dgm:cxn modelId="{63AC10BD-7556-47B8-9565-0D80AAA21C5F}" type="presParOf" srcId="{C02A865D-7ECA-4EDF-BB04-96BC09911002}" destId="{8B3C682D-9883-4634-A8C6-F075DF5A4B65}" srcOrd="0" destOrd="0" presId="urn:microsoft.com/office/officeart/2005/8/layout/cycle3"/>
    <dgm:cxn modelId="{8AE8526B-5C4B-41D1-8F10-EB051C8A4ABD}" type="presParOf" srcId="{C02A865D-7ECA-4EDF-BB04-96BC09911002}" destId="{AAA8CE7E-A9FC-46C2-AF68-C400C207F3D9}" srcOrd="1" destOrd="0" presId="urn:microsoft.com/office/officeart/2005/8/layout/cycle3"/>
    <dgm:cxn modelId="{BCDE17E5-C07D-4991-9C48-37D98322EC63}" type="presParOf" srcId="{C02A865D-7ECA-4EDF-BB04-96BC09911002}" destId="{27534C1C-B865-41DD-87D4-C5EC6EDBDF8E}" srcOrd="2" destOrd="0" presId="urn:microsoft.com/office/officeart/2005/8/layout/cycle3"/>
    <dgm:cxn modelId="{BA688F26-5F80-499B-BFB6-196A60BD0937}" type="presParOf" srcId="{C02A865D-7ECA-4EDF-BB04-96BC09911002}" destId="{74762E55-D12B-4534-B214-C57EADDCA71F}" srcOrd="3" destOrd="0" presId="urn:microsoft.com/office/officeart/2005/8/layout/cycle3"/>
    <dgm:cxn modelId="{23FE8D12-DDE0-48E1-9A2C-F175A36BED63}" type="presParOf" srcId="{C02A865D-7ECA-4EDF-BB04-96BC09911002}" destId="{16AB80AC-154B-49BE-B289-6D3216648A2F}" srcOrd="4" destOrd="0" presId="urn:microsoft.com/office/officeart/2005/8/layout/cycle3"/>
    <dgm:cxn modelId="{3C8B8088-A60F-4B36-8791-E19105BD5F76}" type="presParOf" srcId="{C02A865D-7ECA-4EDF-BB04-96BC09911002}" destId="{48CC3429-3EB7-4C8B-93BD-D276DD8B629B}" srcOrd="5" destOrd="0" presId="urn:microsoft.com/office/officeart/2005/8/layout/cycle3"/>
    <dgm:cxn modelId="{2001FE12-FF03-4328-AED0-229F2B133870}" type="presParOf" srcId="{C02A865D-7ECA-4EDF-BB04-96BC09911002}" destId="{E5A31F12-1C8D-4BBC-9F1E-823EBFABBA85}"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B0AE4-CA24-4AEB-AA1D-99C406EEF37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7CFA2702-4273-4D41-9E67-67721C59B5F4}">
      <dgm:prSet phldrT="[Text]" custT="1"/>
      <dgm:spPr/>
      <dgm:t>
        <a:bodyPr/>
        <a:lstStyle/>
        <a:p>
          <a:r>
            <a:rPr lang="en-US" sz="1800" dirty="0" smtClean="0"/>
            <a:t>Preferences</a:t>
          </a:r>
          <a:endParaRPr lang="en-US" sz="1800" dirty="0"/>
        </a:p>
      </dgm:t>
    </dgm:pt>
    <dgm:pt modelId="{2EB73C7E-F653-46D8-844D-BC35153D788B}" type="parTrans" cxnId="{8DEBD395-232F-4FB8-B6FB-83DC973873CC}">
      <dgm:prSet/>
      <dgm:spPr/>
      <dgm:t>
        <a:bodyPr/>
        <a:lstStyle/>
        <a:p>
          <a:endParaRPr lang="en-US"/>
        </a:p>
      </dgm:t>
    </dgm:pt>
    <dgm:pt modelId="{90648BC7-8B03-4BB2-9EDB-2558131E5A6C}" type="sibTrans" cxnId="{8DEBD395-232F-4FB8-B6FB-83DC973873CC}">
      <dgm:prSet/>
      <dgm:spPr/>
      <dgm:t>
        <a:bodyPr/>
        <a:lstStyle/>
        <a:p>
          <a:endParaRPr lang="en-US"/>
        </a:p>
      </dgm:t>
    </dgm:pt>
    <dgm:pt modelId="{0B8DC7E6-9A03-4031-9EEF-1219A9C60DF8}">
      <dgm:prSet phldrT="[Text]"/>
      <dgm:spPr/>
      <dgm:t>
        <a:bodyPr/>
        <a:lstStyle/>
        <a:p>
          <a:r>
            <a:rPr lang="en-US" dirty="0" smtClean="0"/>
            <a:t>Health  Issues  Medication</a:t>
          </a:r>
        </a:p>
      </dgm:t>
    </dgm:pt>
    <dgm:pt modelId="{0511A8D1-4F08-47EB-9DAC-9BF409B720A4}" type="parTrans" cxnId="{F4337062-753A-4724-93BF-9E4C62A2BE03}">
      <dgm:prSet/>
      <dgm:spPr/>
      <dgm:t>
        <a:bodyPr/>
        <a:lstStyle/>
        <a:p>
          <a:endParaRPr lang="en-US"/>
        </a:p>
      </dgm:t>
    </dgm:pt>
    <dgm:pt modelId="{9821EE81-E77E-4ABC-9D5A-F92470FE824F}" type="sibTrans" cxnId="{F4337062-753A-4724-93BF-9E4C62A2BE03}">
      <dgm:prSet/>
      <dgm:spPr/>
      <dgm:t>
        <a:bodyPr/>
        <a:lstStyle/>
        <a:p>
          <a:endParaRPr lang="en-US"/>
        </a:p>
      </dgm:t>
    </dgm:pt>
    <dgm:pt modelId="{7986CCAA-7B15-4C01-AD2F-0C20B38A07E1}">
      <dgm:prSet phldrT="[Text]"/>
      <dgm:spPr/>
      <dgm:t>
        <a:bodyPr/>
        <a:lstStyle/>
        <a:p>
          <a:r>
            <a:rPr lang="en-US" dirty="0" smtClean="0"/>
            <a:t>Capabilities</a:t>
          </a:r>
          <a:endParaRPr lang="en-US" dirty="0"/>
        </a:p>
      </dgm:t>
    </dgm:pt>
    <dgm:pt modelId="{5C84F720-7F05-41F7-987A-60098DCF439C}" type="parTrans" cxnId="{887971E6-C826-4BC7-84EE-F037A14F2977}">
      <dgm:prSet/>
      <dgm:spPr/>
      <dgm:t>
        <a:bodyPr/>
        <a:lstStyle/>
        <a:p>
          <a:endParaRPr lang="en-US"/>
        </a:p>
      </dgm:t>
    </dgm:pt>
    <dgm:pt modelId="{2F233A5C-01B0-4AA4-ABB8-33CAD0420C84}" type="sibTrans" cxnId="{887971E6-C826-4BC7-84EE-F037A14F2977}">
      <dgm:prSet/>
      <dgm:spPr/>
      <dgm:t>
        <a:bodyPr/>
        <a:lstStyle/>
        <a:p>
          <a:endParaRPr lang="en-US"/>
        </a:p>
      </dgm:t>
    </dgm:pt>
    <dgm:pt modelId="{268B242B-F920-4F28-9065-E7F0EA237CF6}">
      <dgm:prSet phldrT="[Text]"/>
      <dgm:spPr/>
      <dgm:t>
        <a:bodyPr/>
        <a:lstStyle/>
        <a:p>
          <a:r>
            <a:rPr lang="en-US" dirty="0" smtClean="0"/>
            <a:t>Risk Factors</a:t>
          </a:r>
          <a:endParaRPr lang="en-US" dirty="0"/>
        </a:p>
      </dgm:t>
    </dgm:pt>
    <dgm:pt modelId="{E7B80A81-A464-4710-8DD5-87281CA322E8}" type="parTrans" cxnId="{7CB8D049-374B-40F3-ADC1-C68D685F657E}">
      <dgm:prSet/>
      <dgm:spPr/>
      <dgm:t>
        <a:bodyPr/>
        <a:lstStyle/>
        <a:p>
          <a:endParaRPr lang="en-US"/>
        </a:p>
      </dgm:t>
    </dgm:pt>
    <dgm:pt modelId="{BAD122FB-B8A1-4AD5-99DD-0731D33373EB}" type="sibTrans" cxnId="{7CB8D049-374B-40F3-ADC1-C68D685F657E}">
      <dgm:prSet/>
      <dgm:spPr/>
      <dgm:t>
        <a:bodyPr/>
        <a:lstStyle/>
        <a:p>
          <a:endParaRPr lang="en-US"/>
        </a:p>
      </dgm:t>
    </dgm:pt>
    <dgm:pt modelId="{DA6B7718-87FB-4175-A1FE-2F8097C082B2}">
      <dgm:prSet phldrT="[Text]" custT="1"/>
      <dgm:spPr/>
      <dgm:t>
        <a:bodyPr/>
        <a:lstStyle/>
        <a:p>
          <a:r>
            <a:rPr lang="en-US" sz="1800" dirty="0" smtClean="0"/>
            <a:t>Lifestyle</a:t>
          </a:r>
        </a:p>
        <a:p>
          <a:r>
            <a:rPr lang="en-US" sz="1800" dirty="0" smtClean="0"/>
            <a:t>Life Patterns</a:t>
          </a:r>
          <a:endParaRPr lang="en-US" sz="1800" dirty="0"/>
        </a:p>
      </dgm:t>
    </dgm:pt>
    <dgm:pt modelId="{4E2D3818-E604-4D6E-9293-AB0AC127CF29}" type="parTrans" cxnId="{4F70B3AF-91A9-4DE4-82D3-0EB557B8CEA2}">
      <dgm:prSet/>
      <dgm:spPr/>
      <dgm:t>
        <a:bodyPr/>
        <a:lstStyle/>
        <a:p>
          <a:endParaRPr lang="en-US"/>
        </a:p>
      </dgm:t>
    </dgm:pt>
    <dgm:pt modelId="{FE8CACEA-0968-41DD-A8D1-25C56B4AD1A0}" type="sibTrans" cxnId="{4F70B3AF-91A9-4DE4-82D3-0EB557B8CEA2}">
      <dgm:prSet/>
      <dgm:spPr/>
      <dgm:t>
        <a:bodyPr/>
        <a:lstStyle/>
        <a:p>
          <a:endParaRPr lang="en-US"/>
        </a:p>
      </dgm:t>
    </dgm:pt>
    <dgm:pt modelId="{0EF7F61B-6DD0-4A80-B12E-6B66D79EBA84}" type="pres">
      <dgm:prSet presAssocID="{BD2B0AE4-CA24-4AEB-AA1D-99C406EEF37B}" presName="cycle" presStyleCnt="0">
        <dgm:presLayoutVars>
          <dgm:dir/>
          <dgm:resizeHandles val="exact"/>
        </dgm:presLayoutVars>
      </dgm:prSet>
      <dgm:spPr/>
      <dgm:t>
        <a:bodyPr/>
        <a:lstStyle/>
        <a:p>
          <a:endParaRPr lang="en-US"/>
        </a:p>
      </dgm:t>
    </dgm:pt>
    <dgm:pt modelId="{8D82CD66-763C-4130-B480-E3959E85E93B}" type="pres">
      <dgm:prSet presAssocID="{7CFA2702-4273-4D41-9E67-67721C59B5F4}" presName="node" presStyleLbl="node1" presStyleIdx="0" presStyleCnt="5" custScaleY="58968" custRadScaleRad="101733" custRadScaleInc="-2740">
        <dgm:presLayoutVars>
          <dgm:bulletEnabled val="1"/>
        </dgm:presLayoutVars>
      </dgm:prSet>
      <dgm:spPr/>
      <dgm:t>
        <a:bodyPr/>
        <a:lstStyle/>
        <a:p>
          <a:endParaRPr lang="en-US"/>
        </a:p>
      </dgm:t>
    </dgm:pt>
    <dgm:pt modelId="{939C1365-B1B4-4342-AB24-98575339ECA2}" type="pres">
      <dgm:prSet presAssocID="{7CFA2702-4273-4D41-9E67-67721C59B5F4}" presName="spNode" presStyleCnt="0"/>
      <dgm:spPr/>
    </dgm:pt>
    <dgm:pt modelId="{D58F9466-FB18-448B-93B4-555E2A6DB3C9}" type="pres">
      <dgm:prSet presAssocID="{90648BC7-8B03-4BB2-9EDB-2558131E5A6C}" presName="sibTrans" presStyleLbl="sibTrans1D1" presStyleIdx="0" presStyleCnt="5"/>
      <dgm:spPr/>
      <dgm:t>
        <a:bodyPr/>
        <a:lstStyle/>
        <a:p>
          <a:endParaRPr lang="en-US"/>
        </a:p>
      </dgm:t>
    </dgm:pt>
    <dgm:pt modelId="{199D4CB6-ABD4-4F46-A521-0EBCB550C04A}" type="pres">
      <dgm:prSet presAssocID="{0B8DC7E6-9A03-4031-9EEF-1219A9C60DF8}" presName="node" presStyleLbl="node1" presStyleIdx="1" presStyleCnt="5" custScaleX="101888" custScaleY="126792">
        <dgm:presLayoutVars>
          <dgm:bulletEnabled val="1"/>
        </dgm:presLayoutVars>
      </dgm:prSet>
      <dgm:spPr/>
      <dgm:t>
        <a:bodyPr/>
        <a:lstStyle/>
        <a:p>
          <a:endParaRPr lang="en-US"/>
        </a:p>
      </dgm:t>
    </dgm:pt>
    <dgm:pt modelId="{86BA9C40-5CD9-46EB-A525-2DA50E019A39}" type="pres">
      <dgm:prSet presAssocID="{0B8DC7E6-9A03-4031-9EEF-1219A9C60DF8}" presName="spNode" presStyleCnt="0"/>
      <dgm:spPr/>
    </dgm:pt>
    <dgm:pt modelId="{3CE44FEE-F33B-4DC3-97C9-50494D7BE668}" type="pres">
      <dgm:prSet presAssocID="{9821EE81-E77E-4ABC-9D5A-F92470FE824F}" presName="sibTrans" presStyleLbl="sibTrans1D1" presStyleIdx="1" presStyleCnt="5"/>
      <dgm:spPr/>
      <dgm:t>
        <a:bodyPr/>
        <a:lstStyle/>
        <a:p>
          <a:endParaRPr lang="en-US"/>
        </a:p>
      </dgm:t>
    </dgm:pt>
    <dgm:pt modelId="{917DC4AB-DEA0-4E51-9CC5-0EC90B6A2A59}" type="pres">
      <dgm:prSet presAssocID="{7986CCAA-7B15-4C01-AD2F-0C20B38A07E1}" presName="node" presStyleLbl="node1" presStyleIdx="2" presStyleCnt="5" custScaleY="78954">
        <dgm:presLayoutVars>
          <dgm:bulletEnabled val="1"/>
        </dgm:presLayoutVars>
      </dgm:prSet>
      <dgm:spPr/>
      <dgm:t>
        <a:bodyPr/>
        <a:lstStyle/>
        <a:p>
          <a:endParaRPr lang="en-US"/>
        </a:p>
      </dgm:t>
    </dgm:pt>
    <dgm:pt modelId="{3D1E7232-CAAA-411B-8D5B-F11B77231535}" type="pres">
      <dgm:prSet presAssocID="{7986CCAA-7B15-4C01-AD2F-0C20B38A07E1}" presName="spNode" presStyleCnt="0"/>
      <dgm:spPr/>
    </dgm:pt>
    <dgm:pt modelId="{7E0A0E89-C49F-475B-ADF5-9EEC51FD2C52}" type="pres">
      <dgm:prSet presAssocID="{2F233A5C-01B0-4AA4-ABB8-33CAD0420C84}" presName="sibTrans" presStyleLbl="sibTrans1D1" presStyleIdx="2" presStyleCnt="5"/>
      <dgm:spPr/>
      <dgm:t>
        <a:bodyPr/>
        <a:lstStyle/>
        <a:p>
          <a:endParaRPr lang="en-US"/>
        </a:p>
      </dgm:t>
    </dgm:pt>
    <dgm:pt modelId="{56DB14B3-B008-498C-B40C-FC384EB47698}" type="pres">
      <dgm:prSet presAssocID="{268B242B-F920-4F28-9065-E7F0EA237CF6}" presName="node" presStyleLbl="node1" presStyleIdx="3" presStyleCnt="5" custScaleY="81079" custRadScaleRad="106719" custRadScaleInc="10391">
        <dgm:presLayoutVars>
          <dgm:bulletEnabled val="1"/>
        </dgm:presLayoutVars>
      </dgm:prSet>
      <dgm:spPr/>
      <dgm:t>
        <a:bodyPr/>
        <a:lstStyle/>
        <a:p>
          <a:endParaRPr lang="en-US"/>
        </a:p>
      </dgm:t>
    </dgm:pt>
    <dgm:pt modelId="{03D3CD50-BAFF-4A73-B01D-66C6DFE4B88A}" type="pres">
      <dgm:prSet presAssocID="{268B242B-F920-4F28-9065-E7F0EA237CF6}" presName="spNode" presStyleCnt="0"/>
      <dgm:spPr/>
    </dgm:pt>
    <dgm:pt modelId="{AFD16E6F-69C8-4EC7-8205-079049548DD3}" type="pres">
      <dgm:prSet presAssocID="{BAD122FB-B8A1-4AD5-99DD-0731D33373EB}" presName="sibTrans" presStyleLbl="sibTrans1D1" presStyleIdx="3" presStyleCnt="5"/>
      <dgm:spPr/>
      <dgm:t>
        <a:bodyPr/>
        <a:lstStyle/>
        <a:p>
          <a:endParaRPr lang="en-US"/>
        </a:p>
      </dgm:t>
    </dgm:pt>
    <dgm:pt modelId="{F56C6AD0-5570-44F3-AD24-00F0494A2727}" type="pres">
      <dgm:prSet presAssocID="{DA6B7718-87FB-4175-A1FE-2F8097C082B2}" presName="node" presStyleLbl="node1" presStyleIdx="4" presStyleCnt="5" custScaleX="93088" custScaleY="114604" custRadScaleRad="106583" custRadScaleInc="2402">
        <dgm:presLayoutVars>
          <dgm:bulletEnabled val="1"/>
        </dgm:presLayoutVars>
      </dgm:prSet>
      <dgm:spPr/>
      <dgm:t>
        <a:bodyPr/>
        <a:lstStyle/>
        <a:p>
          <a:endParaRPr lang="en-US"/>
        </a:p>
      </dgm:t>
    </dgm:pt>
    <dgm:pt modelId="{337F1947-7028-415E-B62E-37141634175C}" type="pres">
      <dgm:prSet presAssocID="{DA6B7718-87FB-4175-A1FE-2F8097C082B2}" presName="spNode" presStyleCnt="0"/>
      <dgm:spPr/>
    </dgm:pt>
    <dgm:pt modelId="{A159459C-6340-49B8-B303-43D97B9F1A2C}" type="pres">
      <dgm:prSet presAssocID="{FE8CACEA-0968-41DD-A8D1-25C56B4AD1A0}" presName="sibTrans" presStyleLbl="sibTrans1D1" presStyleIdx="4" presStyleCnt="5"/>
      <dgm:spPr/>
      <dgm:t>
        <a:bodyPr/>
        <a:lstStyle/>
        <a:p>
          <a:endParaRPr lang="en-US"/>
        </a:p>
      </dgm:t>
    </dgm:pt>
  </dgm:ptLst>
  <dgm:cxnLst>
    <dgm:cxn modelId="{D60236DF-C988-471E-A232-633F44F0F250}" type="presOf" srcId="{DA6B7718-87FB-4175-A1FE-2F8097C082B2}" destId="{F56C6AD0-5570-44F3-AD24-00F0494A2727}" srcOrd="0" destOrd="0" presId="urn:microsoft.com/office/officeart/2005/8/layout/cycle6"/>
    <dgm:cxn modelId="{2C2E40FD-E060-492A-B1F7-72866B5352AB}" type="presOf" srcId="{9821EE81-E77E-4ABC-9D5A-F92470FE824F}" destId="{3CE44FEE-F33B-4DC3-97C9-50494D7BE668}" srcOrd="0" destOrd="0" presId="urn:microsoft.com/office/officeart/2005/8/layout/cycle6"/>
    <dgm:cxn modelId="{8CEF9CE4-6932-45BF-91D4-CEB7823B78D9}" type="presOf" srcId="{7986CCAA-7B15-4C01-AD2F-0C20B38A07E1}" destId="{917DC4AB-DEA0-4E51-9CC5-0EC90B6A2A59}" srcOrd="0" destOrd="0" presId="urn:microsoft.com/office/officeart/2005/8/layout/cycle6"/>
    <dgm:cxn modelId="{0B2EDF5F-5B84-49E1-B690-6C4F2BEB4C61}" type="presOf" srcId="{BD2B0AE4-CA24-4AEB-AA1D-99C406EEF37B}" destId="{0EF7F61B-6DD0-4A80-B12E-6B66D79EBA84}" srcOrd="0" destOrd="0" presId="urn:microsoft.com/office/officeart/2005/8/layout/cycle6"/>
    <dgm:cxn modelId="{7C22865C-BFB0-449D-90E0-6F80351AA5E8}" type="presOf" srcId="{7CFA2702-4273-4D41-9E67-67721C59B5F4}" destId="{8D82CD66-763C-4130-B480-E3959E85E93B}" srcOrd="0" destOrd="0" presId="urn:microsoft.com/office/officeart/2005/8/layout/cycle6"/>
    <dgm:cxn modelId="{8DEBD395-232F-4FB8-B6FB-83DC973873CC}" srcId="{BD2B0AE4-CA24-4AEB-AA1D-99C406EEF37B}" destId="{7CFA2702-4273-4D41-9E67-67721C59B5F4}" srcOrd="0" destOrd="0" parTransId="{2EB73C7E-F653-46D8-844D-BC35153D788B}" sibTransId="{90648BC7-8B03-4BB2-9EDB-2558131E5A6C}"/>
    <dgm:cxn modelId="{B35D49EF-C8A9-4898-8FC5-E54073F478DA}" type="presOf" srcId="{90648BC7-8B03-4BB2-9EDB-2558131E5A6C}" destId="{D58F9466-FB18-448B-93B4-555E2A6DB3C9}" srcOrd="0" destOrd="0" presId="urn:microsoft.com/office/officeart/2005/8/layout/cycle6"/>
    <dgm:cxn modelId="{F4337062-753A-4724-93BF-9E4C62A2BE03}" srcId="{BD2B0AE4-CA24-4AEB-AA1D-99C406EEF37B}" destId="{0B8DC7E6-9A03-4031-9EEF-1219A9C60DF8}" srcOrd="1" destOrd="0" parTransId="{0511A8D1-4F08-47EB-9DAC-9BF409B720A4}" sibTransId="{9821EE81-E77E-4ABC-9D5A-F92470FE824F}"/>
    <dgm:cxn modelId="{887971E6-C826-4BC7-84EE-F037A14F2977}" srcId="{BD2B0AE4-CA24-4AEB-AA1D-99C406EEF37B}" destId="{7986CCAA-7B15-4C01-AD2F-0C20B38A07E1}" srcOrd="2" destOrd="0" parTransId="{5C84F720-7F05-41F7-987A-60098DCF439C}" sibTransId="{2F233A5C-01B0-4AA4-ABB8-33CAD0420C84}"/>
    <dgm:cxn modelId="{3764789A-9AF1-47AF-88A2-E8AC7C64D968}" type="presOf" srcId="{BAD122FB-B8A1-4AD5-99DD-0731D33373EB}" destId="{AFD16E6F-69C8-4EC7-8205-079049548DD3}" srcOrd="0" destOrd="0" presId="urn:microsoft.com/office/officeart/2005/8/layout/cycle6"/>
    <dgm:cxn modelId="{42203197-5178-4973-A3C7-D697293CDC85}" type="presOf" srcId="{268B242B-F920-4F28-9065-E7F0EA237CF6}" destId="{56DB14B3-B008-498C-B40C-FC384EB47698}" srcOrd="0" destOrd="0" presId="urn:microsoft.com/office/officeart/2005/8/layout/cycle6"/>
    <dgm:cxn modelId="{852F9B08-005E-495A-9FCB-BC4A6FA32B18}" type="presOf" srcId="{0B8DC7E6-9A03-4031-9EEF-1219A9C60DF8}" destId="{199D4CB6-ABD4-4F46-A521-0EBCB550C04A}" srcOrd="0" destOrd="0" presId="urn:microsoft.com/office/officeart/2005/8/layout/cycle6"/>
    <dgm:cxn modelId="{BDA1021E-50AE-4422-B0C1-06B5212A3ECE}" type="presOf" srcId="{2F233A5C-01B0-4AA4-ABB8-33CAD0420C84}" destId="{7E0A0E89-C49F-475B-ADF5-9EEC51FD2C52}" srcOrd="0" destOrd="0" presId="urn:microsoft.com/office/officeart/2005/8/layout/cycle6"/>
    <dgm:cxn modelId="{7CB8D049-374B-40F3-ADC1-C68D685F657E}" srcId="{BD2B0AE4-CA24-4AEB-AA1D-99C406EEF37B}" destId="{268B242B-F920-4F28-9065-E7F0EA237CF6}" srcOrd="3" destOrd="0" parTransId="{E7B80A81-A464-4710-8DD5-87281CA322E8}" sibTransId="{BAD122FB-B8A1-4AD5-99DD-0731D33373EB}"/>
    <dgm:cxn modelId="{4732F372-A63C-4064-A696-9750CE36CA9D}" type="presOf" srcId="{FE8CACEA-0968-41DD-A8D1-25C56B4AD1A0}" destId="{A159459C-6340-49B8-B303-43D97B9F1A2C}" srcOrd="0" destOrd="0" presId="urn:microsoft.com/office/officeart/2005/8/layout/cycle6"/>
    <dgm:cxn modelId="{4F70B3AF-91A9-4DE4-82D3-0EB557B8CEA2}" srcId="{BD2B0AE4-CA24-4AEB-AA1D-99C406EEF37B}" destId="{DA6B7718-87FB-4175-A1FE-2F8097C082B2}" srcOrd="4" destOrd="0" parTransId="{4E2D3818-E604-4D6E-9293-AB0AC127CF29}" sibTransId="{FE8CACEA-0968-41DD-A8D1-25C56B4AD1A0}"/>
    <dgm:cxn modelId="{57E21D1E-9360-4D51-B14C-4091FA2E0458}" type="presParOf" srcId="{0EF7F61B-6DD0-4A80-B12E-6B66D79EBA84}" destId="{8D82CD66-763C-4130-B480-E3959E85E93B}" srcOrd="0" destOrd="0" presId="urn:microsoft.com/office/officeart/2005/8/layout/cycle6"/>
    <dgm:cxn modelId="{5D3B0001-631D-45CF-87D5-0B1416D48180}" type="presParOf" srcId="{0EF7F61B-6DD0-4A80-B12E-6B66D79EBA84}" destId="{939C1365-B1B4-4342-AB24-98575339ECA2}" srcOrd="1" destOrd="0" presId="urn:microsoft.com/office/officeart/2005/8/layout/cycle6"/>
    <dgm:cxn modelId="{3D8EBB90-A1EB-43FC-A08E-9E656D01FA23}" type="presParOf" srcId="{0EF7F61B-6DD0-4A80-B12E-6B66D79EBA84}" destId="{D58F9466-FB18-448B-93B4-555E2A6DB3C9}" srcOrd="2" destOrd="0" presId="urn:microsoft.com/office/officeart/2005/8/layout/cycle6"/>
    <dgm:cxn modelId="{D51577E8-66A7-4CB6-925C-CD9B634453E1}" type="presParOf" srcId="{0EF7F61B-6DD0-4A80-B12E-6B66D79EBA84}" destId="{199D4CB6-ABD4-4F46-A521-0EBCB550C04A}" srcOrd="3" destOrd="0" presId="urn:microsoft.com/office/officeart/2005/8/layout/cycle6"/>
    <dgm:cxn modelId="{C693C9C5-9FBB-4305-BACF-A326624DB4BC}" type="presParOf" srcId="{0EF7F61B-6DD0-4A80-B12E-6B66D79EBA84}" destId="{86BA9C40-5CD9-46EB-A525-2DA50E019A39}" srcOrd="4" destOrd="0" presId="urn:microsoft.com/office/officeart/2005/8/layout/cycle6"/>
    <dgm:cxn modelId="{C33FD65A-223D-44FE-AE30-1C9BD84700FD}" type="presParOf" srcId="{0EF7F61B-6DD0-4A80-B12E-6B66D79EBA84}" destId="{3CE44FEE-F33B-4DC3-97C9-50494D7BE668}" srcOrd="5" destOrd="0" presId="urn:microsoft.com/office/officeart/2005/8/layout/cycle6"/>
    <dgm:cxn modelId="{74DC3CE6-6FCA-4988-B3CE-DC17CC3A15C9}" type="presParOf" srcId="{0EF7F61B-6DD0-4A80-B12E-6B66D79EBA84}" destId="{917DC4AB-DEA0-4E51-9CC5-0EC90B6A2A59}" srcOrd="6" destOrd="0" presId="urn:microsoft.com/office/officeart/2005/8/layout/cycle6"/>
    <dgm:cxn modelId="{551AE8FC-6833-4A1D-90F2-65C154CA2913}" type="presParOf" srcId="{0EF7F61B-6DD0-4A80-B12E-6B66D79EBA84}" destId="{3D1E7232-CAAA-411B-8D5B-F11B77231535}" srcOrd="7" destOrd="0" presId="urn:microsoft.com/office/officeart/2005/8/layout/cycle6"/>
    <dgm:cxn modelId="{BDE854C6-66B6-4A49-BA6C-04F13A13674F}" type="presParOf" srcId="{0EF7F61B-6DD0-4A80-B12E-6B66D79EBA84}" destId="{7E0A0E89-C49F-475B-ADF5-9EEC51FD2C52}" srcOrd="8" destOrd="0" presId="urn:microsoft.com/office/officeart/2005/8/layout/cycle6"/>
    <dgm:cxn modelId="{E18913AB-B276-4C38-8847-5E449E3D0C91}" type="presParOf" srcId="{0EF7F61B-6DD0-4A80-B12E-6B66D79EBA84}" destId="{56DB14B3-B008-498C-B40C-FC384EB47698}" srcOrd="9" destOrd="0" presId="urn:microsoft.com/office/officeart/2005/8/layout/cycle6"/>
    <dgm:cxn modelId="{137B2D7A-3834-4E47-8619-06C2D334B751}" type="presParOf" srcId="{0EF7F61B-6DD0-4A80-B12E-6B66D79EBA84}" destId="{03D3CD50-BAFF-4A73-B01D-66C6DFE4B88A}" srcOrd="10" destOrd="0" presId="urn:microsoft.com/office/officeart/2005/8/layout/cycle6"/>
    <dgm:cxn modelId="{2393CE98-B231-4D19-95E1-10FFA5D5C25B}" type="presParOf" srcId="{0EF7F61B-6DD0-4A80-B12E-6B66D79EBA84}" destId="{AFD16E6F-69C8-4EC7-8205-079049548DD3}" srcOrd="11" destOrd="0" presId="urn:microsoft.com/office/officeart/2005/8/layout/cycle6"/>
    <dgm:cxn modelId="{E14571BF-ACCD-4F1F-A6A2-3FECB29FEE02}" type="presParOf" srcId="{0EF7F61B-6DD0-4A80-B12E-6B66D79EBA84}" destId="{F56C6AD0-5570-44F3-AD24-00F0494A2727}" srcOrd="12" destOrd="0" presId="urn:microsoft.com/office/officeart/2005/8/layout/cycle6"/>
    <dgm:cxn modelId="{4C31899F-AC1A-4636-ADDF-70419C5DAA2E}" type="presParOf" srcId="{0EF7F61B-6DD0-4A80-B12E-6B66D79EBA84}" destId="{337F1947-7028-415E-B62E-37141634175C}" srcOrd="13" destOrd="0" presId="urn:microsoft.com/office/officeart/2005/8/layout/cycle6"/>
    <dgm:cxn modelId="{D11E9999-F937-4858-8C9F-0E42129B4530}" type="presParOf" srcId="{0EF7F61B-6DD0-4A80-B12E-6B66D79EBA84}" destId="{A159459C-6340-49B8-B303-43D97B9F1A2C}"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D9E29-3B4F-4067-A731-C8F0A974687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2BE6CA4-7FE0-4164-84EA-C7483D49029C}">
      <dgm:prSet phldrT="[Text]" custT="1"/>
      <dgm:spPr/>
      <dgm:t>
        <a:bodyPr/>
        <a:lstStyle/>
        <a:p>
          <a:r>
            <a:rPr lang="en-US" sz="1100" dirty="0" smtClean="0">
              <a:solidFill>
                <a:schemeClr val="tx1"/>
              </a:solidFill>
            </a:rPr>
            <a:t>What interventions  have been done after discovery of the situation to try and resolve the issue? </a:t>
          </a:r>
          <a:endParaRPr lang="en-US" sz="1100" dirty="0">
            <a:solidFill>
              <a:schemeClr val="tx1"/>
            </a:solidFill>
          </a:endParaRPr>
        </a:p>
      </dgm:t>
    </dgm:pt>
    <dgm:pt modelId="{98CE58BE-5A7B-43E0-97EC-79FD5AEA407F}" type="parTrans" cxnId="{716348E6-38F3-4FE9-B550-7636323AF444}">
      <dgm:prSet/>
      <dgm:spPr/>
      <dgm:t>
        <a:bodyPr/>
        <a:lstStyle/>
        <a:p>
          <a:endParaRPr lang="en-US"/>
        </a:p>
      </dgm:t>
    </dgm:pt>
    <dgm:pt modelId="{44CE219A-426C-4B10-B695-3F904D9022AB}" type="sibTrans" cxnId="{716348E6-38F3-4FE9-B550-7636323AF444}">
      <dgm:prSet/>
      <dgm:spPr/>
      <dgm:t>
        <a:bodyPr/>
        <a:lstStyle/>
        <a:p>
          <a:endParaRPr lang="en-US"/>
        </a:p>
      </dgm:t>
    </dgm:pt>
    <dgm:pt modelId="{CC609A35-96D4-4529-AA65-FE8183A83C93}">
      <dgm:prSet phldrT="[Text]" custT="1"/>
      <dgm:spPr/>
      <dgm:t>
        <a:bodyPr/>
        <a:lstStyle/>
        <a:p>
          <a:r>
            <a:rPr lang="en-US" sz="1100" dirty="0" smtClean="0">
              <a:solidFill>
                <a:schemeClr val="tx1"/>
              </a:solidFill>
            </a:rPr>
            <a:t>Can facility issue Move-Out Notice</a:t>
          </a:r>
          <a:endParaRPr lang="en-US" sz="1100" dirty="0">
            <a:solidFill>
              <a:schemeClr val="tx1"/>
            </a:solidFill>
          </a:endParaRPr>
        </a:p>
      </dgm:t>
    </dgm:pt>
    <dgm:pt modelId="{7B4DA7AC-1093-4B35-8FF9-11F667E2BE36}" type="parTrans" cxnId="{7EDCEF2C-3EC4-455A-B672-252A4EA0D76F}">
      <dgm:prSet/>
      <dgm:spPr/>
      <dgm:t>
        <a:bodyPr/>
        <a:lstStyle/>
        <a:p>
          <a:endParaRPr lang="en-US"/>
        </a:p>
      </dgm:t>
    </dgm:pt>
    <dgm:pt modelId="{3E63DB73-3B51-435C-8E2C-80D32EE1D43B}" type="sibTrans" cxnId="{7EDCEF2C-3EC4-455A-B672-252A4EA0D76F}">
      <dgm:prSet/>
      <dgm:spPr/>
      <dgm:t>
        <a:bodyPr/>
        <a:lstStyle/>
        <a:p>
          <a:endParaRPr lang="en-US"/>
        </a:p>
      </dgm:t>
    </dgm:pt>
    <dgm:pt modelId="{7620876E-E31F-A343-81EB-6908C4929EB8}">
      <dgm:prSet phldrT="[Text]" custT="1"/>
      <dgm:spPr/>
      <dgm:t>
        <a:bodyPr/>
        <a:lstStyle/>
        <a:p>
          <a:r>
            <a:rPr lang="en-US" sz="1100" dirty="0" smtClean="0">
              <a:solidFill>
                <a:schemeClr val="tx1"/>
              </a:solidFill>
            </a:rPr>
            <a:t>Mike’s Drinking </a:t>
          </a:r>
          <a:endParaRPr lang="en-US" sz="1100" dirty="0">
            <a:solidFill>
              <a:schemeClr val="tx1"/>
            </a:solidFill>
          </a:endParaRPr>
        </a:p>
      </dgm:t>
    </dgm:pt>
    <dgm:pt modelId="{1703D6DD-96F4-F248-A2EF-71CC55EA3AFD}" type="parTrans" cxnId="{06F64DBC-DDA1-4F4F-B257-858387C27D34}">
      <dgm:prSet/>
      <dgm:spPr/>
      <dgm:t>
        <a:bodyPr/>
        <a:lstStyle/>
        <a:p>
          <a:endParaRPr lang="en-US"/>
        </a:p>
      </dgm:t>
    </dgm:pt>
    <dgm:pt modelId="{6221FBA9-A4C3-9545-A5AC-E27957EDF405}" type="sibTrans" cxnId="{06F64DBC-DDA1-4F4F-B257-858387C27D34}">
      <dgm:prSet/>
      <dgm:spPr/>
      <dgm:t>
        <a:bodyPr/>
        <a:lstStyle/>
        <a:p>
          <a:endParaRPr lang="en-US"/>
        </a:p>
      </dgm:t>
    </dgm:pt>
    <dgm:pt modelId="{47A46AAE-6386-44C2-BBE0-AD69C6CB20A6}" type="pres">
      <dgm:prSet presAssocID="{2BAD9E29-3B4F-4067-A731-C8F0A974687B}" presName="Name0" presStyleCnt="0">
        <dgm:presLayoutVars>
          <dgm:dir/>
          <dgm:resizeHandles val="exact"/>
        </dgm:presLayoutVars>
      </dgm:prSet>
      <dgm:spPr/>
      <dgm:t>
        <a:bodyPr/>
        <a:lstStyle/>
        <a:p>
          <a:endParaRPr lang="en-US"/>
        </a:p>
      </dgm:t>
    </dgm:pt>
    <dgm:pt modelId="{C02A865D-7ECA-4EDF-BB04-96BC09911002}" type="pres">
      <dgm:prSet presAssocID="{2BAD9E29-3B4F-4067-A731-C8F0A974687B}" presName="cycle" presStyleCnt="0"/>
      <dgm:spPr/>
    </dgm:pt>
    <dgm:pt modelId="{54959719-2566-3F41-A162-4EB753C120BD}" type="pres">
      <dgm:prSet presAssocID="{7620876E-E31F-A343-81EB-6908C4929EB8}" presName="nodeFirstNode" presStyleLbl="node1" presStyleIdx="0" presStyleCnt="3" custScaleY="42974">
        <dgm:presLayoutVars>
          <dgm:bulletEnabled val="1"/>
        </dgm:presLayoutVars>
      </dgm:prSet>
      <dgm:spPr/>
      <dgm:t>
        <a:bodyPr/>
        <a:lstStyle/>
        <a:p>
          <a:endParaRPr lang="en-US"/>
        </a:p>
      </dgm:t>
    </dgm:pt>
    <dgm:pt modelId="{014679FD-4081-2445-B8C7-B0EF62E715E5}" type="pres">
      <dgm:prSet presAssocID="{6221FBA9-A4C3-9545-A5AC-E27957EDF405}" presName="sibTransFirstNode" presStyleLbl="bgShp" presStyleIdx="0" presStyleCnt="1"/>
      <dgm:spPr/>
      <dgm:t>
        <a:bodyPr/>
        <a:lstStyle/>
        <a:p>
          <a:endParaRPr lang="en-US"/>
        </a:p>
      </dgm:t>
    </dgm:pt>
    <dgm:pt modelId="{EB66078C-40AA-0D42-8752-FCAA1C3FA5E5}" type="pres">
      <dgm:prSet presAssocID="{92BE6CA4-7FE0-4164-84EA-C7483D49029C}" presName="nodeFollowingNodes" presStyleLbl="node1" presStyleIdx="1" presStyleCnt="3" custScaleY="62113" custRadScaleRad="72838" custRadScaleInc="-46747">
        <dgm:presLayoutVars>
          <dgm:bulletEnabled val="1"/>
        </dgm:presLayoutVars>
      </dgm:prSet>
      <dgm:spPr/>
      <dgm:t>
        <a:bodyPr/>
        <a:lstStyle/>
        <a:p>
          <a:endParaRPr lang="en-US"/>
        </a:p>
      </dgm:t>
    </dgm:pt>
    <dgm:pt modelId="{74762E55-D12B-4534-B214-C57EADDCA71F}" type="pres">
      <dgm:prSet presAssocID="{CC609A35-96D4-4529-AA65-FE8183A83C93}" presName="nodeFollowingNodes" presStyleLbl="node1" presStyleIdx="2" presStyleCnt="3" custScaleY="49630" custRadScaleRad="84594" custRadScaleInc="5972">
        <dgm:presLayoutVars>
          <dgm:bulletEnabled val="1"/>
        </dgm:presLayoutVars>
      </dgm:prSet>
      <dgm:spPr/>
      <dgm:t>
        <a:bodyPr/>
        <a:lstStyle/>
        <a:p>
          <a:endParaRPr lang="en-US"/>
        </a:p>
      </dgm:t>
    </dgm:pt>
  </dgm:ptLst>
  <dgm:cxnLst>
    <dgm:cxn modelId="{9E19618D-ADC7-EE46-AF59-D32E9271F62E}" type="presOf" srcId="{CC609A35-96D4-4529-AA65-FE8183A83C93}" destId="{74762E55-D12B-4534-B214-C57EADDCA71F}" srcOrd="0" destOrd="0" presId="urn:microsoft.com/office/officeart/2005/8/layout/cycle3"/>
    <dgm:cxn modelId="{6BE34A00-D3A3-6C43-98E9-48398C0E5A2A}" type="presOf" srcId="{2BAD9E29-3B4F-4067-A731-C8F0A974687B}" destId="{47A46AAE-6386-44C2-BBE0-AD69C6CB20A6}" srcOrd="0" destOrd="0" presId="urn:microsoft.com/office/officeart/2005/8/layout/cycle3"/>
    <dgm:cxn modelId="{7EDCEF2C-3EC4-455A-B672-252A4EA0D76F}" srcId="{2BAD9E29-3B4F-4067-A731-C8F0A974687B}" destId="{CC609A35-96D4-4529-AA65-FE8183A83C93}" srcOrd="2" destOrd="0" parTransId="{7B4DA7AC-1093-4B35-8FF9-11F667E2BE36}" sibTransId="{3E63DB73-3B51-435C-8E2C-80D32EE1D43B}"/>
    <dgm:cxn modelId="{006E3A3D-24C2-284D-8641-25BBF57DDEF4}" type="presOf" srcId="{6221FBA9-A4C3-9545-A5AC-E27957EDF405}" destId="{014679FD-4081-2445-B8C7-B0EF62E715E5}" srcOrd="0" destOrd="0" presId="urn:microsoft.com/office/officeart/2005/8/layout/cycle3"/>
    <dgm:cxn modelId="{F9ED4210-91C1-F640-B894-4BE5967EB852}" type="presOf" srcId="{7620876E-E31F-A343-81EB-6908C4929EB8}" destId="{54959719-2566-3F41-A162-4EB753C120BD}" srcOrd="0" destOrd="0" presId="urn:microsoft.com/office/officeart/2005/8/layout/cycle3"/>
    <dgm:cxn modelId="{06F64DBC-DDA1-4F4F-B257-858387C27D34}" srcId="{2BAD9E29-3B4F-4067-A731-C8F0A974687B}" destId="{7620876E-E31F-A343-81EB-6908C4929EB8}" srcOrd="0" destOrd="0" parTransId="{1703D6DD-96F4-F248-A2EF-71CC55EA3AFD}" sibTransId="{6221FBA9-A4C3-9545-A5AC-E27957EDF405}"/>
    <dgm:cxn modelId="{716348E6-38F3-4FE9-B550-7636323AF444}" srcId="{2BAD9E29-3B4F-4067-A731-C8F0A974687B}" destId="{92BE6CA4-7FE0-4164-84EA-C7483D49029C}" srcOrd="1" destOrd="0" parTransId="{98CE58BE-5A7B-43E0-97EC-79FD5AEA407F}" sibTransId="{44CE219A-426C-4B10-B695-3F904D9022AB}"/>
    <dgm:cxn modelId="{23A61811-F708-714A-A758-9D2B7D64EA81}" type="presOf" srcId="{92BE6CA4-7FE0-4164-84EA-C7483D49029C}" destId="{EB66078C-40AA-0D42-8752-FCAA1C3FA5E5}" srcOrd="0" destOrd="0" presId="urn:microsoft.com/office/officeart/2005/8/layout/cycle3"/>
    <dgm:cxn modelId="{F6256940-0E05-8845-887B-95C13C1FB090}" type="presParOf" srcId="{47A46AAE-6386-44C2-BBE0-AD69C6CB20A6}" destId="{C02A865D-7ECA-4EDF-BB04-96BC09911002}" srcOrd="0" destOrd="0" presId="urn:microsoft.com/office/officeart/2005/8/layout/cycle3"/>
    <dgm:cxn modelId="{0120DB3A-3153-504F-9F9A-3C34157D5C94}" type="presParOf" srcId="{C02A865D-7ECA-4EDF-BB04-96BC09911002}" destId="{54959719-2566-3F41-A162-4EB753C120BD}" srcOrd="0" destOrd="0" presId="urn:microsoft.com/office/officeart/2005/8/layout/cycle3"/>
    <dgm:cxn modelId="{EF6550F8-CF8B-164A-9C06-82C4A4292FA7}" type="presParOf" srcId="{C02A865D-7ECA-4EDF-BB04-96BC09911002}" destId="{014679FD-4081-2445-B8C7-B0EF62E715E5}" srcOrd="1" destOrd="0" presId="urn:microsoft.com/office/officeart/2005/8/layout/cycle3"/>
    <dgm:cxn modelId="{8CB2EC6F-23ED-3B42-AD4D-7F955F296C6C}" type="presParOf" srcId="{C02A865D-7ECA-4EDF-BB04-96BC09911002}" destId="{EB66078C-40AA-0D42-8752-FCAA1C3FA5E5}" srcOrd="2" destOrd="0" presId="urn:microsoft.com/office/officeart/2005/8/layout/cycle3"/>
    <dgm:cxn modelId="{6E938F23-8A1B-924E-8BC3-9DF005A14E88}" type="presParOf" srcId="{C02A865D-7ECA-4EDF-BB04-96BC09911002}" destId="{74762E55-D12B-4534-B214-C57EADDCA71F}" srcOrd="3"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AD9E29-3B4F-4067-A731-C8F0A974687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2BE6CA4-7FE0-4164-84EA-C7483D49029C}">
      <dgm:prSet phldrT="[Text]" custT="1"/>
      <dgm:spPr/>
      <dgm:t>
        <a:bodyPr/>
        <a:lstStyle/>
        <a:p>
          <a:r>
            <a:rPr lang="en-US" sz="1100" b="1" dirty="0" smtClean="0">
              <a:solidFill>
                <a:schemeClr val="tx1"/>
              </a:solidFill>
              <a:latin typeface="+mj-lt"/>
            </a:rPr>
            <a:t>What </a:t>
          </a:r>
          <a:r>
            <a:rPr lang="en-US" sz="1100" dirty="0" smtClean="0">
              <a:solidFill>
                <a:schemeClr val="tx1"/>
              </a:solidFill>
              <a:latin typeface="+mj-lt"/>
            </a:rPr>
            <a:t>does Mike want?</a:t>
          </a:r>
          <a:endParaRPr lang="en-US" sz="1100" dirty="0">
            <a:solidFill>
              <a:schemeClr val="tx1"/>
            </a:solidFill>
          </a:endParaRPr>
        </a:p>
      </dgm:t>
    </dgm:pt>
    <dgm:pt modelId="{98CE58BE-5A7B-43E0-97EC-79FD5AEA407F}" type="parTrans" cxnId="{716348E6-38F3-4FE9-B550-7636323AF444}">
      <dgm:prSet/>
      <dgm:spPr/>
      <dgm:t>
        <a:bodyPr/>
        <a:lstStyle/>
        <a:p>
          <a:endParaRPr lang="en-US"/>
        </a:p>
      </dgm:t>
    </dgm:pt>
    <dgm:pt modelId="{44CE219A-426C-4B10-B695-3F904D9022AB}" type="sibTrans" cxnId="{716348E6-38F3-4FE9-B550-7636323AF444}">
      <dgm:prSet/>
      <dgm:spPr/>
      <dgm:t>
        <a:bodyPr/>
        <a:lstStyle/>
        <a:p>
          <a:endParaRPr lang="en-US"/>
        </a:p>
      </dgm:t>
    </dgm:pt>
    <dgm:pt modelId="{28F32DCB-B243-49E4-B29F-70F5CB03E29E}">
      <dgm:prSet phldrT="[Text]" custT="1"/>
      <dgm:spPr/>
      <dgm:t>
        <a:bodyPr/>
        <a:lstStyle/>
        <a:p>
          <a:r>
            <a:rPr lang="en-US" sz="1100" b="1" dirty="0" smtClean="0">
              <a:solidFill>
                <a:schemeClr val="tx1"/>
              </a:solidFill>
            </a:rPr>
            <a:t>Assess </a:t>
          </a:r>
          <a:endParaRPr lang="en-US" sz="1100" dirty="0">
            <a:solidFill>
              <a:schemeClr val="tx1"/>
            </a:solidFill>
          </a:endParaRPr>
        </a:p>
      </dgm:t>
    </dgm:pt>
    <dgm:pt modelId="{010504EC-7EB3-4EB5-A243-D083C94571BB}" type="parTrans" cxnId="{DD00A42F-D7C7-4C0E-9DE7-26DFF0FD2435}">
      <dgm:prSet/>
      <dgm:spPr/>
      <dgm:t>
        <a:bodyPr/>
        <a:lstStyle/>
        <a:p>
          <a:endParaRPr lang="en-US"/>
        </a:p>
      </dgm:t>
    </dgm:pt>
    <dgm:pt modelId="{3A31BED1-9A8E-459B-AB63-B7D7B6796FA4}" type="sibTrans" cxnId="{DD00A42F-D7C7-4C0E-9DE7-26DFF0FD2435}">
      <dgm:prSet/>
      <dgm:spPr/>
      <dgm:t>
        <a:bodyPr/>
        <a:lstStyle/>
        <a:p>
          <a:endParaRPr lang="en-US"/>
        </a:p>
      </dgm:t>
    </dgm:pt>
    <dgm:pt modelId="{77ABFA4F-DA50-4A0D-BF75-BCF0347F7E60}">
      <dgm:prSet phldrT="[Text]" custT="1"/>
      <dgm:spPr/>
      <dgm:t>
        <a:bodyPr/>
        <a:lstStyle/>
        <a:p>
          <a:r>
            <a:rPr lang="en-US" sz="1100" b="1" dirty="0" smtClean="0">
              <a:solidFill>
                <a:schemeClr val="tx1"/>
              </a:solidFill>
              <a:latin typeface="+mj-lt"/>
            </a:rPr>
            <a:t>Implement/Monitor</a:t>
          </a:r>
          <a:endParaRPr lang="en-US" sz="1100" b="1" dirty="0">
            <a:solidFill>
              <a:schemeClr val="tx1"/>
            </a:solidFill>
          </a:endParaRPr>
        </a:p>
      </dgm:t>
    </dgm:pt>
    <dgm:pt modelId="{7A805A9B-AF75-4C99-85E8-A4C78B35E3D7}" type="parTrans" cxnId="{00E91052-14AB-4D9E-B28E-81F3221F66D9}">
      <dgm:prSet/>
      <dgm:spPr/>
      <dgm:t>
        <a:bodyPr/>
        <a:lstStyle/>
        <a:p>
          <a:endParaRPr lang="en-US"/>
        </a:p>
      </dgm:t>
    </dgm:pt>
    <dgm:pt modelId="{4EAD74B4-0A47-4243-B766-FE7DE8A9F0E4}" type="sibTrans" cxnId="{00E91052-14AB-4D9E-B28E-81F3221F66D9}">
      <dgm:prSet/>
      <dgm:spPr/>
      <dgm:t>
        <a:bodyPr/>
        <a:lstStyle/>
        <a:p>
          <a:endParaRPr lang="en-US"/>
        </a:p>
      </dgm:t>
    </dgm:pt>
    <dgm:pt modelId="{0B925AFB-62D5-4007-9407-F31170A9C247}">
      <dgm:prSet phldrT="[Text]" custT="1"/>
      <dgm:spPr/>
      <dgm:t>
        <a:bodyPr/>
        <a:lstStyle/>
        <a:p>
          <a:r>
            <a:rPr lang="en-US" sz="1100" b="1" dirty="0" smtClean="0">
              <a:solidFill>
                <a:schemeClr val="tx1"/>
              </a:solidFill>
              <a:latin typeface="+mj-lt"/>
            </a:rPr>
            <a:t>Accountability</a:t>
          </a:r>
          <a:endParaRPr lang="en-US" sz="1100" dirty="0" smtClean="0">
            <a:solidFill>
              <a:schemeClr val="tx1"/>
            </a:solidFill>
            <a:latin typeface="+mj-lt"/>
          </a:endParaRPr>
        </a:p>
      </dgm:t>
    </dgm:pt>
    <dgm:pt modelId="{61E8E364-A27A-4ADF-AF48-AE5AD3B5F020}" type="parTrans" cxnId="{A3EDD253-B80B-42A7-A588-C9A03DF8632A}">
      <dgm:prSet/>
      <dgm:spPr/>
      <dgm:t>
        <a:bodyPr/>
        <a:lstStyle/>
        <a:p>
          <a:endParaRPr lang="en-US"/>
        </a:p>
      </dgm:t>
    </dgm:pt>
    <dgm:pt modelId="{A129489C-A906-44F7-A054-68CCC84CE6C7}" type="sibTrans" cxnId="{A3EDD253-B80B-42A7-A588-C9A03DF8632A}">
      <dgm:prSet/>
      <dgm:spPr/>
      <dgm:t>
        <a:bodyPr/>
        <a:lstStyle/>
        <a:p>
          <a:endParaRPr lang="en-US"/>
        </a:p>
      </dgm:t>
    </dgm:pt>
    <dgm:pt modelId="{CC609A35-96D4-4529-AA65-FE8183A83C93}">
      <dgm:prSet phldrT="[Text]" custT="1"/>
      <dgm:spPr/>
      <dgm:t>
        <a:bodyPr/>
        <a:lstStyle/>
        <a:p>
          <a:r>
            <a:rPr lang="en-US" sz="1100" b="1" dirty="0" smtClean="0">
              <a:solidFill>
                <a:schemeClr val="tx1"/>
              </a:solidFill>
              <a:latin typeface="+mj-lt"/>
            </a:rPr>
            <a:t>Mike’s Action Plan</a:t>
          </a:r>
          <a:endParaRPr lang="en-US" sz="1100" dirty="0">
            <a:solidFill>
              <a:schemeClr val="tx1"/>
            </a:solidFill>
          </a:endParaRPr>
        </a:p>
      </dgm:t>
    </dgm:pt>
    <dgm:pt modelId="{7B4DA7AC-1093-4B35-8FF9-11F667E2BE36}" type="parTrans" cxnId="{7EDCEF2C-3EC4-455A-B672-252A4EA0D76F}">
      <dgm:prSet/>
      <dgm:spPr/>
      <dgm:t>
        <a:bodyPr/>
        <a:lstStyle/>
        <a:p>
          <a:endParaRPr lang="en-US"/>
        </a:p>
      </dgm:t>
    </dgm:pt>
    <dgm:pt modelId="{3E63DB73-3B51-435C-8E2C-80D32EE1D43B}" type="sibTrans" cxnId="{7EDCEF2C-3EC4-455A-B672-252A4EA0D76F}">
      <dgm:prSet/>
      <dgm:spPr/>
      <dgm:t>
        <a:bodyPr/>
        <a:lstStyle/>
        <a:p>
          <a:endParaRPr lang="en-US"/>
        </a:p>
      </dgm:t>
    </dgm:pt>
    <dgm:pt modelId="{D825BCD0-95D8-4472-A767-AE707687B4FC}">
      <dgm:prSet phldrT="[Text]" custT="1"/>
      <dgm:spPr/>
      <dgm:t>
        <a:bodyPr/>
        <a:lstStyle/>
        <a:p>
          <a:r>
            <a:rPr lang="en-US" sz="1100" b="1" dirty="0" smtClean="0">
              <a:solidFill>
                <a:schemeClr val="tx1"/>
              </a:solidFill>
              <a:latin typeface="+mj-lt"/>
            </a:rPr>
            <a:t>Interventions and Risks</a:t>
          </a:r>
          <a:endParaRPr lang="en-US" sz="1100" dirty="0">
            <a:solidFill>
              <a:schemeClr val="tx1"/>
            </a:solidFill>
          </a:endParaRPr>
        </a:p>
      </dgm:t>
    </dgm:pt>
    <dgm:pt modelId="{30B8C9D2-DDB0-4DAD-9740-458F5E6811A5}" type="parTrans" cxnId="{77679659-652C-485C-9BE5-806F8968084B}">
      <dgm:prSet/>
      <dgm:spPr/>
      <dgm:t>
        <a:bodyPr/>
        <a:lstStyle/>
        <a:p>
          <a:endParaRPr lang="en-US"/>
        </a:p>
      </dgm:t>
    </dgm:pt>
    <dgm:pt modelId="{2CD9A7E6-1669-4B94-B35D-03AB0286906D}" type="sibTrans" cxnId="{77679659-652C-485C-9BE5-806F8968084B}">
      <dgm:prSet/>
      <dgm:spPr/>
      <dgm:t>
        <a:bodyPr/>
        <a:lstStyle/>
        <a:p>
          <a:endParaRPr lang="en-US"/>
        </a:p>
      </dgm:t>
    </dgm:pt>
    <dgm:pt modelId="{47A46AAE-6386-44C2-BBE0-AD69C6CB20A6}" type="pres">
      <dgm:prSet presAssocID="{2BAD9E29-3B4F-4067-A731-C8F0A974687B}" presName="Name0" presStyleCnt="0">
        <dgm:presLayoutVars>
          <dgm:dir/>
          <dgm:resizeHandles val="exact"/>
        </dgm:presLayoutVars>
      </dgm:prSet>
      <dgm:spPr/>
      <dgm:t>
        <a:bodyPr/>
        <a:lstStyle/>
        <a:p>
          <a:endParaRPr lang="en-US"/>
        </a:p>
      </dgm:t>
    </dgm:pt>
    <dgm:pt modelId="{C02A865D-7ECA-4EDF-BB04-96BC09911002}" type="pres">
      <dgm:prSet presAssocID="{2BAD9E29-3B4F-4067-A731-C8F0A974687B}" presName="cycle" presStyleCnt="0"/>
      <dgm:spPr/>
    </dgm:pt>
    <dgm:pt modelId="{8B3C682D-9883-4634-A8C6-F075DF5A4B65}" type="pres">
      <dgm:prSet presAssocID="{92BE6CA4-7FE0-4164-84EA-C7483D49029C}" presName="nodeFirstNode" presStyleLbl="node1" presStyleIdx="0" presStyleCnt="6">
        <dgm:presLayoutVars>
          <dgm:bulletEnabled val="1"/>
        </dgm:presLayoutVars>
      </dgm:prSet>
      <dgm:spPr/>
      <dgm:t>
        <a:bodyPr/>
        <a:lstStyle/>
        <a:p>
          <a:endParaRPr lang="en-US"/>
        </a:p>
      </dgm:t>
    </dgm:pt>
    <dgm:pt modelId="{AAA8CE7E-A9FC-46C2-AF68-C400C207F3D9}" type="pres">
      <dgm:prSet presAssocID="{44CE219A-426C-4B10-B695-3F904D9022AB}" presName="sibTransFirstNode" presStyleLbl="bgShp" presStyleIdx="0" presStyleCnt="1"/>
      <dgm:spPr/>
      <dgm:t>
        <a:bodyPr/>
        <a:lstStyle/>
        <a:p>
          <a:endParaRPr lang="en-US"/>
        </a:p>
      </dgm:t>
    </dgm:pt>
    <dgm:pt modelId="{27534C1C-B865-41DD-87D4-C5EC6EDBDF8E}" type="pres">
      <dgm:prSet presAssocID="{28F32DCB-B243-49E4-B29F-70F5CB03E29E}" presName="nodeFollowingNodes" presStyleLbl="node1" presStyleIdx="1" presStyleCnt="6" custScaleY="74492" custRadScaleRad="106465" custRadScaleInc="10990">
        <dgm:presLayoutVars>
          <dgm:bulletEnabled val="1"/>
        </dgm:presLayoutVars>
      </dgm:prSet>
      <dgm:spPr/>
      <dgm:t>
        <a:bodyPr/>
        <a:lstStyle/>
        <a:p>
          <a:endParaRPr lang="en-US"/>
        </a:p>
      </dgm:t>
    </dgm:pt>
    <dgm:pt modelId="{74762E55-D12B-4534-B214-C57EADDCA71F}" type="pres">
      <dgm:prSet presAssocID="{CC609A35-96D4-4529-AA65-FE8183A83C93}" presName="nodeFollowingNodes" presStyleLbl="node1" presStyleIdx="2" presStyleCnt="6" custRadScaleRad="107121" custRadScaleInc="-29275">
        <dgm:presLayoutVars>
          <dgm:bulletEnabled val="1"/>
        </dgm:presLayoutVars>
      </dgm:prSet>
      <dgm:spPr/>
      <dgm:t>
        <a:bodyPr/>
        <a:lstStyle/>
        <a:p>
          <a:endParaRPr lang="en-US"/>
        </a:p>
      </dgm:t>
    </dgm:pt>
    <dgm:pt modelId="{16AB80AC-154B-49BE-B289-6D3216648A2F}" type="pres">
      <dgm:prSet presAssocID="{D825BCD0-95D8-4472-A767-AE707687B4FC}" presName="nodeFollowingNodes" presStyleLbl="node1" presStyleIdx="3" presStyleCnt="6" custScaleY="70379" custRadScaleRad="92781" custRadScaleInc="-14788">
        <dgm:presLayoutVars>
          <dgm:bulletEnabled val="1"/>
        </dgm:presLayoutVars>
      </dgm:prSet>
      <dgm:spPr/>
      <dgm:t>
        <a:bodyPr/>
        <a:lstStyle/>
        <a:p>
          <a:endParaRPr lang="en-US"/>
        </a:p>
      </dgm:t>
    </dgm:pt>
    <dgm:pt modelId="{48CC3429-3EB7-4C8B-93BD-D276DD8B629B}" type="pres">
      <dgm:prSet presAssocID="{77ABFA4F-DA50-4A0D-BF75-BCF0347F7E60}" presName="nodeFollowingNodes" presStyleLbl="node1" presStyleIdx="4" presStyleCnt="6" custScaleX="115479" custScaleY="84760" custRadScaleRad="110104" custRadScaleInc="15857">
        <dgm:presLayoutVars>
          <dgm:bulletEnabled val="1"/>
        </dgm:presLayoutVars>
      </dgm:prSet>
      <dgm:spPr/>
      <dgm:t>
        <a:bodyPr/>
        <a:lstStyle/>
        <a:p>
          <a:endParaRPr lang="en-US"/>
        </a:p>
      </dgm:t>
    </dgm:pt>
    <dgm:pt modelId="{E5A31F12-1C8D-4BBC-9F1E-823EBFABBA85}" type="pres">
      <dgm:prSet presAssocID="{0B925AFB-62D5-4007-9407-F31170A9C247}" presName="nodeFollowingNodes" presStyleLbl="node1" presStyleIdx="5" presStyleCnt="6" custScaleY="101166" custRadScaleRad="112871" custRadScaleInc="-15302">
        <dgm:presLayoutVars>
          <dgm:bulletEnabled val="1"/>
        </dgm:presLayoutVars>
      </dgm:prSet>
      <dgm:spPr/>
      <dgm:t>
        <a:bodyPr/>
        <a:lstStyle/>
        <a:p>
          <a:endParaRPr lang="en-US"/>
        </a:p>
      </dgm:t>
    </dgm:pt>
  </dgm:ptLst>
  <dgm:cxnLst>
    <dgm:cxn modelId="{B2ACC20C-1963-4B44-BDAA-8F6F8CD48494}" type="presOf" srcId="{CC609A35-96D4-4529-AA65-FE8183A83C93}" destId="{74762E55-D12B-4534-B214-C57EADDCA71F}" srcOrd="0" destOrd="0" presId="urn:microsoft.com/office/officeart/2005/8/layout/cycle3"/>
    <dgm:cxn modelId="{A3EDD253-B80B-42A7-A588-C9A03DF8632A}" srcId="{2BAD9E29-3B4F-4067-A731-C8F0A974687B}" destId="{0B925AFB-62D5-4007-9407-F31170A9C247}" srcOrd="5" destOrd="0" parTransId="{61E8E364-A27A-4ADF-AF48-AE5AD3B5F020}" sibTransId="{A129489C-A906-44F7-A054-68CCC84CE6C7}"/>
    <dgm:cxn modelId="{7EDCEF2C-3EC4-455A-B672-252A4EA0D76F}" srcId="{2BAD9E29-3B4F-4067-A731-C8F0A974687B}" destId="{CC609A35-96D4-4529-AA65-FE8183A83C93}" srcOrd="2" destOrd="0" parTransId="{7B4DA7AC-1093-4B35-8FF9-11F667E2BE36}" sibTransId="{3E63DB73-3B51-435C-8E2C-80D32EE1D43B}"/>
    <dgm:cxn modelId="{8C051EFA-24DC-3F41-98FD-5BDC11AD9B0B}" type="presOf" srcId="{D825BCD0-95D8-4472-A767-AE707687B4FC}" destId="{16AB80AC-154B-49BE-B289-6D3216648A2F}" srcOrd="0" destOrd="0" presId="urn:microsoft.com/office/officeart/2005/8/layout/cycle3"/>
    <dgm:cxn modelId="{8F5F4D8B-28F6-654F-810F-C74D999EA653}" type="presOf" srcId="{77ABFA4F-DA50-4A0D-BF75-BCF0347F7E60}" destId="{48CC3429-3EB7-4C8B-93BD-D276DD8B629B}" srcOrd="0" destOrd="0" presId="urn:microsoft.com/office/officeart/2005/8/layout/cycle3"/>
    <dgm:cxn modelId="{93CC487E-3626-C841-AEAF-65C9E71093C4}" type="presOf" srcId="{2BAD9E29-3B4F-4067-A731-C8F0A974687B}" destId="{47A46AAE-6386-44C2-BBE0-AD69C6CB20A6}" srcOrd="0" destOrd="0" presId="urn:microsoft.com/office/officeart/2005/8/layout/cycle3"/>
    <dgm:cxn modelId="{54257C02-7D2D-B843-A7C5-FF0C5CD0C934}" type="presOf" srcId="{28F32DCB-B243-49E4-B29F-70F5CB03E29E}" destId="{27534C1C-B865-41DD-87D4-C5EC6EDBDF8E}" srcOrd="0" destOrd="0" presId="urn:microsoft.com/office/officeart/2005/8/layout/cycle3"/>
    <dgm:cxn modelId="{77679659-652C-485C-9BE5-806F8968084B}" srcId="{2BAD9E29-3B4F-4067-A731-C8F0A974687B}" destId="{D825BCD0-95D8-4472-A767-AE707687B4FC}" srcOrd="3" destOrd="0" parTransId="{30B8C9D2-DDB0-4DAD-9740-458F5E6811A5}" sibTransId="{2CD9A7E6-1669-4B94-B35D-03AB0286906D}"/>
    <dgm:cxn modelId="{37E645B7-4AA9-474B-8DDA-AA47946313D7}" type="presOf" srcId="{44CE219A-426C-4B10-B695-3F904D9022AB}" destId="{AAA8CE7E-A9FC-46C2-AF68-C400C207F3D9}" srcOrd="0" destOrd="0" presId="urn:microsoft.com/office/officeart/2005/8/layout/cycle3"/>
    <dgm:cxn modelId="{A3648331-BFAE-7943-915D-5095F097A0ED}" type="presOf" srcId="{92BE6CA4-7FE0-4164-84EA-C7483D49029C}" destId="{8B3C682D-9883-4634-A8C6-F075DF5A4B65}" srcOrd="0" destOrd="0" presId="urn:microsoft.com/office/officeart/2005/8/layout/cycle3"/>
    <dgm:cxn modelId="{6422C4C2-B793-394D-9CB3-CB90E1F097DE}" type="presOf" srcId="{0B925AFB-62D5-4007-9407-F31170A9C247}" destId="{E5A31F12-1C8D-4BBC-9F1E-823EBFABBA85}" srcOrd="0" destOrd="0" presId="urn:microsoft.com/office/officeart/2005/8/layout/cycle3"/>
    <dgm:cxn modelId="{716348E6-38F3-4FE9-B550-7636323AF444}" srcId="{2BAD9E29-3B4F-4067-A731-C8F0A974687B}" destId="{92BE6CA4-7FE0-4164-84EA-C7483D49029C}" srcOrd="0" destOrd="0" parTransId="{98CE58BE-5A7B-43E0-97EC-79FD5AEA407F}" sibTransId="{44CE219A-426C-4B10-B695-3F904D9022AB}"/>
    <dgm:cxn modelId="{00E91052-14AB-4D9E-B28E-81F3221F66D9}" srcId="{2BAD9E29-3B4F-4067-A731-C8F0A974687B}" destId="{77ABFA4F-DA50-4A0D-BF75-BCF0347F7E60}" srcOrd="4" destOrd="0" parTransId="{7A805A9B-AF75-4C99-85E8-A4C78B35E3D7}" sibTransId="{4EAD74B4-0A47-4243-B766-FE7DE8A9F0E4}"/>
    <dgm:cxn modelId="{DD00A42F-D7C7-4C0E-9DE7-26DFF0FD2435}" srcId="{2BAD9E29-3B4F-4067-A731-C8F0A974687B}" destId="{28F32DCB-B243-49E4-B29F-70F5CB03E29E}" srcOrd="1" destOrd="0" parTransId="{010504EC-7EB3-4EB5-A243-D083C94571BB}" sibTransId="{3A31BED1-9A8E-459B-AB63-B7D7B6796FA4}"/>
    <dgm:cxn modelId="{7DE7EB69-6572-884B-BA72-BEEA1C435866}" type="presParOf" srcId="{47A46AAE-6386-44C2-BBE0-AD69C6CB20A6}" destId="{C02A865D-7ECA-4EDF-BB04-96BC09911002}" srcOrd="0" destOrd="0" presId="urn:microsoft.com/office/officeart/2005/8/layout/cycle3"/>
    <dgm:cxn modelId="{51E4ED09-7BBD-1443-880B-B2972BE0AF87}" type="presParOf" srcId="{C02A865D-7ECA-4EDF-BB04-96BC09911002}" destId="{8B3C682D-9883-4634-A8C6-F075DF5A4B65}" srcOrd="0" destOrd="0" presId="urn:microsoft.com/office/officeart/2005/8/layout/cycle3"/>
    <dgm:cxn modelId="{2BFDA86C-74E1-794B-BCE0-B60AB39E0FC5}" type="presParOf" srcId="{C02A865D-7ECA-4EDF-BB04-96BC09911002}" destId="{AAA8CE7E-A9FC-46C2-AF68-C400C207F3D9}" srcOrd="1" destOrd="0" presId="urn:microsoft.com/office/officeart/2005/8/layout/cycle3"/>
    <dgm:cxn modelId="{7FF2F3B8-BCFA-5D4C-B7D8-A83700619498}" type="presParOf" srcId="{C02A865D-7ECA-4EDF-BB04-96BC09911002}" destId="{27534C1C-B865-41DD-87D4-C5EC6EDBDF8E}" srcOrd="2" destOrd="0" presId="urn:microsoft.com/office/officeart/2005/8/layout/cycle3"/>
    <dgm:cxn modelId="{EC920B59-C7C5-4A4A-92FB-38C8BC678720}" type="presParOf" srcId="{C02A865D-7ECA-4EDF-BB04-96BC09911002}" destId="{74762E55-D12B-4534-B214-C57EADDCA71F}" srcOrd="3" destOrd="0" presId="urn:microsoft.com/office/officeart/2005/8/layout/cycle3"/>
    <dgm:cxn modelId="{A5F85478-A90B-8144-BE63-EFC6608844F3}" type="presParOf" srcId="{C02A865D-7ECA-4EDF-BB04-96BC09911002}" destId="{16AB80AC-154B-49BE-B289-6D3216648A2F}" srcOrd="4" destOrd="0" presId="urn:microsoft.com/office/officeart/2005/8/layout/cycle3"/>
    <dgm:cxn modelId="{C604DEB9-75CE-4841-92DF-831BFA10B4AC}" type="presParOf" srcId="{C02A865D-7ECA-4EDF-BB04-96BC09911002}" destId="{48CC3429-3EB7-4C8B-93BD-D276DD8B629B}" srcOrd="5" destOrd="0" presId="urn:microsoft.com/office/officeart/2005/8/layout/cycle3"/>
    <dgm:cxn modelId="{C56E2318-97BB-FA41-8AEA-F3EF613ADE6B}" type="presParOf" srcId="{C02A865D-7ECA-4EDF-BB04-96BC09911002}" destId="{E5A31F12-1C8D-4BBC-9F1E-823EBFABBA85}"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AD9E29-3B4F-4067-A731-C8F0A974687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2BE6CA4-7FE0-4164-84EA-C7483D49029C}">
      <dgm:prSet phldrT="[Text]" custT="1"/>
      <dgm:spPr/>
      <dgm:t>
        <a:bodyPr/>
        <a:lstStyle/>
        <a:p>
          <a:r>
            <a:rPr lang="en-US" sz="1100" b="1" dirty="0" smtClean="0">
              <a:solidFill>
                <a:schemeClr val="tx1"/>
              </a:solidFill>
              <a:latin typeface="+mj-lt"/>
            </a:rPr>
            <a:t>What </a:t>
          </a:r>
          <a:r>
            <a:rPr lang="en-US" sz="1100" dirty="0" smtClean="0">
              <a:solidFill>
                <a:schemeClr val="tx1"/>
              </a:solidFill>
              <a:latin typeface="+mj-lt"/>
            </a:rPr>
            <a:t>does Rose want?</a:t>
          </a:r>
          <a:endParaRPr lang="en-US" sz="1100" dirty="0">
            <a:solidFill>
              <a:schemeClr val="tx1"/>
            </a:solidFill>
          </a:endParaRPr>
        </a:p>
      </dgm:t>
    </dgm:pt>
    <dgm:pt modelId="{98CE58BE-5A7B-43E0-97EC-79FD5AEA407F}" type="parTrans" cxnId="{716348E6-38F3-4FE9-B550-7636323AF444}">
      <dgm:prSet/>
      <dgm:spPr/>
      <dgm:t>
        <a:bodyPr/>
        <a:lstStyle/>
        <a:p>
          <a:endParaRPr lang="en-US"/>
        </a:p>
      </dgm:t>
    </dgm:pt>
    <dgm:pt modelId="{44CE219A-426C-4B10-B695-3F904D9022AB}" type="sibTrans" cxnId="{716348E6-38F3-4FE9-B550-7636323AF444}">
      <dgm:prSet/>
      <dgm:spPr/>
      <dgm:t>
        <a:bodyPr/>
        <a:lstStyle/>
        <a:p>
          <a:endParaRPr lang="en-US"/>
        </a:p>
      </dgm:t>
    </dgm:pt>
    <dgm:pt modelId="{28F32DCB-B243-49E4-B29F-70F5CB03E29E}">
      <dgm:prSet phldrT="[Text]" custT="1"/>
      <dgm:spPr/>
      <dgm:t>
        <a:bodyPr/>
        <a:lstStyle/>
        <a:p>
          <a:r>
            <a:rPr lang="en-US" sz="1100" b="1" dirty="0" smtClean="0">
              <a:solidFill>
                <a:schemeClr val="tx1"/>
              </a:solidFill>
            </a:rPr>
            <a:t>Assess </a:t>
          </a:r>
          <a:endParaRPr lang="en-US" sz="1100" dirty="0">
            <a:solidFill>
              <a:schemeClr val="tx1"/>
            </a:solidFill>
          </a:endParaRPr>
        </a:p>
      </dgm:t>
    </dgm:pt>
    <dgm:pt modelId="{010504EC-7EB3-4EB5-A243-D083C94571BB}" type="parTrans" cxnId="{DD00A42F-D7C7-4C0E-9DE7-26DFF0FD2435}">
      <dgm:prSet/>
      <dgm:spPr/>
      <dgm:t>
        <a:bodyPr/>
        <a:lstStyle/>
        <a:p>
          <a:endParaRPr lang="en-US"/>
        </a:p>
      </dgm:t>
    </dgm:pt>
    <dgm:pt modelId="{3A31BED1-9A8E-459B-AB63-B7D7B6796FA4}" type="sibTrans" cxnId="{DD00A42F-D7C7-4C0E-9DE7-26DFF0FD2435}">
      <dgm:prSet/>
      <dgm:spPr/>
      <dgm:t>
        <a:bodyPr/>
        <a:lstStyle/>
        <a:p>
          <a:endParaRPr lang="en-US"/>
        </a:p>
      </dgm:t>
    </dgm:pt>
    <dgm:pt modelId="{77ABFA4F-DA50-4A0D-BF75-BCF0347F7E60}">
      <dgm:prSet phldrT="[Text]" custT="1"/>
      <dgm:spPr/>
      <dgm:t>
        <a:bodyPr/>
        <a:lstStyle/>
        <a:p>
          <a:r>
            <a:rPr lang="en-US" sz="1100" b="1" dirty="0" smtClean="0">
              <a:solidFill>
                <a:schemeClr val="tx1"/>
              </a:solidFill>
              <a:latin typeface="+mj-lt"/>
            </a:rPr>
            <a:t>Monitor</a:t>
          </a:r>
          <a:endParaRPr lang="en-US" sz="1100" b="1" dirty="0">
            <a:solidFill>
              <a:schemeClr val="tx1"/>
            </a:solidFill>
          </a:endParaRPr>
        </a:p>
      </dgm:t>
    </dgm:pt>
    <dgm:pt modelId="{7A805A9B-AF75-4C99-85E8-A4C78B35E3D7}" type="parTrans" cxnId="{00E91052-14AB-4D9E-B28E-81F3221F66D9}">
      <dgm:prSet/>
      <dgm:spPr/>
      <dgm:t>
        <a:bodyPr/>
        <a:lstStyle/>
        <a:p>
          <a:endParaRPr lang="en-US"/>
        </a:p>
      </dgm:t>
    </dgm:pt>
    <dgm:pt modelId="{4EAD74B4-0A47-4243-B766-FE7DE8A9F0E4}" type="sibTrans" cxnId="{00E91052-14AB-4D9E-B28E-81F3221F66D9}">
      <dgm:prSet/>
      <dgm:spPr/>
      <dgm:t>
        <a:bodyPr/>
        <a:lstStyle/>
        <a:p>
          <a:endParaRPr lang="en-US"/>
        </a:p>
      </dgm:t>
    </dgm:pt>
    <dgm:pt modelId="{0B925AFB-62D5-4007-9407-F31170A9C247}">
      <dgm:prSet phldrT="[Text]" custT="1"/>
      <dgm:spPr/>
      <dgm:t>
        <a:bodyPr/>
        <a:lstStyle/>
        <a:p>
          <a:r>
            <a:rPr lang="en-US" sz="1100" b="1" dirty="0" smtClean="0">
              <a:solidFill>
                <a:schemeClr val="tx1"/>
              </a:solidFill>
              <a:latin typeface="+mj-lt"/>
            </a:rPr>
            <a:t>Accountability</a:t>
          </a:r>
          <a:endParaRPr lang="en-US" sz="1100" dirty="0" smtClean="0">
            <a:solidFill>
              <a:schemeClr val="tx1"/>
            </a:solidFill>
            <a:latin typeface="+mj-lt"/>
          </a:endParaRPr>
        </a:p>
      </dgm:t>
    </dgm:pt>
    <dgm:pt modelId="{61E8E364-A27A-4ADF-AF48-AE5AD3B5F020}" type="parTrans" cxnId="{A3EDD253-B80B-42A7-A588-C9A03DF8632A}">
      <dgm:prSet/>
      <dgm:spPr/>
      <dgm:t>
        <a:bodyPr/>
        <a:lstStyle/>
        <a:p>
          <a:endParaRPr lang="en-US"/>
        </a:p>
      </dgm:t>
    </dgm:pt>
    <dgm:pt modelId="{A129489C-A906-44F7-A054-68CCC84CE6C7}" type="sibTrans" cxnId="{A3EDD253-B80B-42A7-A588-C9A03DF8632A}">
      <dgm:prSet/>
      <dgm:spPr/>
      <dgm:t>
        <a:bodyPr/>
        <a:lstStyle/>
        <a:p>
          <a:endParaRPr lang="en-US"/>
        </a:p>
      </dgm:t>
    </dgm:pt>
    <dgm:pt modelId="{CC609A35-96D4-4529-AA65-FE8183A83C93}">
      <dgm:prSet phldrT="[Text]" custT="1"/>
      <dgm:spPr/>
      <dgm:t>
        <a:bodyPr/>
        <a:lstStyle/>
        <a:p>
          <a:r>
            <a:rPr lang="en-US" sz="1100" b="1" dirty="0" smtClean="0">
              <a:solidFill>
                <a:schemeClr val="tx1"/>
              </a:solidFill>
              <a:latin typeface="+mj-lt"/>
            </a:rPr>
            <a:t>Rose’s Action Plan</a:t>
          </a:r>
          <a:endParaRPr lang="en-US" sz="1100" dirty="0">
            <a:solidFill>
              <a:schemeClr val="tx1"/>
            </a:solidFill>
          </a:endParaRPr>
        </a:p>
      </dgm:t>
    </dgm:pt>
    <dgm:pt modelId="{7B4DA7AC-1093-4B35-8FF9-11F667E2BE36}" type="parTrans" cxnId="{7EDCEF2C-3EC4-455A-B672-252A4EA0D76F}">
      <dgm:prSet/>
      <dgm:spPr/>
      <dgm:t>
        <a:bodyPr/>
        <a:lstStyle/>
        <a:p>
          <a:endParaRPr lang="en-US"/>
        </a:p>
      </dgm:t>
    </dgm:pt>
    <dgm:pt modelId="{3E63DB73-3B51-435C-8E2C-80D32EE1D43B}" type="sibTrans" cxnId="{7EDCEF2C-3EC4-455A-B672-252A4EA0D76F}">
      <dgm:prSet/>
      <dgm:spPr/>
      <dgm:t>
        <a:bodyPr/>
        <a:lstStyle/>
        <a:p>
          <a:endParaRPr lang="en-US"/>
        </a:p>
      </dgm:t>
    </dgm:pt>
    <dgm:pt modelId="{D825BCD0-95D8-4472-A767-AE707687B4FC}">
      <dgm:prSet phldrT="[Text]" custT="1"/>
      <dgm:spPr/>
      <dgm:t>
        <a:bodyPr/>
        <a:lstStyle/>
        <a:p>
          <a:r>
            <a:rPr lang="en-US" sz="1100" b="1" dirty="0" smtClean="0">
              <a:solidFill>
                <a:schemeClr val="tx1"/>
              </a:solidFill>
              <a:latin typeface="+mj-lt"/>
            </a:rPr>
            <a:t>Interventions and Risks</a:t>
          </a:r>
          <a:endParaRPr lang="en-US" sz="1100" dirty="0">
            <a:solidFill>
              <a:schemeClr val="tx1"/>
            </a:solidFill>
          </a:endParaRPr>
        </a:p>
      </dgm:t>
    </dgm:pt>
    <dgm:pt modelId="{30B8C9D2-DDB0-4DAD-9740-458F5E6811A5}" type="parTrans" cxnId="{77679659-652C-485C-9BE5-806F8968084B}">
      <dgm:prSet/>
      <dgm:spPr/>
      <dgm:t>
        <a:bodyPr/>
        <a:lstStyle/>
        <a:p>
          <a:endParaRPr lang="en-US"/>
        </a:p>
      </dgm:t>
    </dgm:pt>
    <dgm:pt modelId="{2CD9A7E6-1669-4B94-B35D-03AB0286906D}" type="sibTrans" cxnId="{77679659-652C-485C-9BE5-806F8968084B}">
      <dgm:prSet/>
      <dgm:spPr/>
      <dgm:t>
        <a:bodyPr/>
        <a:lstStyle/>
        <a:p>
          <a:endParaRPr lang="en-US"/>
        </a:p>
      </dgm:t>
    </dgm:pt>
    <dgm:pt modelId="{47A46AAE-6386-44C2-BBE0-AD69C6CB20A6}" type="pres">
      <dgm:prSet presAssocID="{2BAD9E29-3B4F-4067-A731-C8F0A974687B}" presName="Name0" presStyleCnt="0">
        <dgm:presLayoutVars>
          <dgm:dir/>
          <dgm:resizeHandles val="exact"/>
        </dgm:presLayoutVars>
      </dgm:prSet>
      <dgm:spPr/>
      <dgm:t>
        <a:bodyPr/>
        <a:lstStyle/>
        <a:p>
          <a:endParaRPr lang="en-US"/>
        </a:p>
      </dgm:t>
    </dgm:pt>
    <dgm:pt modelId="{C02A865D-7ECA-4EDF-BB04-96BC09911002}" type="pres">
      <dgm:prSet presAssocID="{2BAD9E29-3B4F-4067-A731-C8F0A974687B}" presName="cycle" presStyleCnt="0"/>
      <dgm:spPr/>
    </dgm:pt>
    <dgm:pt modelId="{8B3C682D-9883-4634-A8C6-F075DF5A4B65}" type="pres">
      <dgm:prSet presAssocID="{92BE6CA4-7FE0-4164-84EA-C7483D49029C}" presName="nodeFirstNode" presStyleLbl="node1" presStyleIdx="0" presStyleCnt="6" custRadScaleRad="99179">
        <dgm:presLayoutVars>
          <dgm:bulletEnabled val="1"/>
        </dgm:presLayoutVars>
      </dgm:prSet>
      <dgm:spPr/>
      <dgm:t>
        <a:bodyPr/>
        <a:lstStyle/>
        <a:p>
          <a:endParaRPr lang="en-US"/>
        </a:p>
      </dgm:t>
    </dgm:pt>
    <dgm:pt modelId="{AAA8CE7E-A9FC-46C2-AF68-C400C207F3D9}" type="pres">
      <dgm:prSet presAssocID="{44CE219A-426C-4B10-B695-3F904D9022AB}" presName="sibTransFirstNode" presStyleLbl="bgShp" presStyleIdx="0" presStyleCnt="1"/>
      <dgm:spPr/>
      <dgm:t>
        <a:bodyPr/>
        <a:lstStyle/>
        <a:p>
          <a:endParaRPr lang="en-US"/>
        </a:p>
      </dgm:t>
    </dgm:pt>
    <dgm:pt modelId="{27534C1C-B865-41DD-87D4-C5EC6EDBDF8E}" type="pres">
      <dgm:prSet presAssocID="{28F32DCB-B243-49E4-B29F-70F5CB03E29E}" presName="nodeFollowingNodes" presStyleLbl="node1" presStyleIdx="1" presStyleCnt="6" custScaleY="74492" custRadScaleRad="106465" custRadScaleInc="10990">
        <dgm:presLayoutVars>
          <dgm:bulletEnabled val="1"/>
        </dgm:presLayoutVars>
      </dgm:prSet>
      <dgm:spPr/>
      <dgm:t>
        <a:bodyPr/>
        <a:lstStyle/>
        <a:p>
          <a:endParaRPr lang="en-US"/>
        </a:p>
      </dgm:t>
    </dgm:pt>
    <dgm:pt modelId="{74762E55-D12B-4534-B214-C57EADDCA71F}" type="pres">
      <dgm:prSet presAssocID="{CC609A35-96D4-4529-AA65-FE8183A83C93}" presName="nodeFollowingNodes" presStyleLbl="node1" presStyleIdx="2" presStyleCnt="6" custRadScaleRad="107121" custRadScaleInc="-29275">
        <dgm:presLayoutVars>
          <dgm:bulletEnabled val="1"/>
        </dgm:presLayoutVars>
      </dgm:prSet>
      <dgm:spPr/>
      <dgm:t>
        <a:bodyPr/>
        <a:lstStyle/>
        <a:p>
          <a:endParaRPr lang="en-US"/>
        </a:p>
      </dgm:t>
    </dgm:pt>
    <dgm:pt modelId="{16AB80AC-154B-49BE-B289-6D3216648A2F}" type="pres">
      <dgm:prSet presAssocID="{D825BCD0-95D8-4472-A767-AE707687B4FC}" presName="nodeFollowingNodes" presStyleLbl="node1" presStyleIdx="3" presStyleCnt="6" custScaleY="70379" custRadScaleRad="92781" custRadScaleInc="-14788">
        <dgm:presLayoutVars>
          <dgm:bulletEnabled val="1"/>
        </dgm:presLayoutVars>
      </dgm:prSet>
      <dgm:spPr/>
      <dgm:t>
        <a:bodyPr/>
        <a:lstStyle/>
        <a:p>
          <a:endParaRPr lang="en-US"/>
        </a:p>
      </dgm:t>
    </dgm:pt>
    <dgm:pt modelId="{48CC3429-3EB7-4C8B-93BD-D276DD8B629B}" type="pres">
      <dgm:prSet presAssocID="{77ABFA4F-DA50-4A0D-BF75-BCF0347F7E60}" presName="nodeFollowingNodes" presStyleLbl="node1" presStyleIdx="4" presStyleCnt="6" custScaleX="115479" custScaleY="84760" custRadScaleRad="110104" custRadScaleInc="15857">
        <dgm:presLayoutVars>
          <dgm:bulletEnabled val="1"/>
        </dgm:presLayoutVars>
      </dgm:prSet>
      <dgm:spPr/>
      <dgm:t>
        <a:bodyPr/>
        <a:lstStyle/>
        <a:p>
          <a:endParaRPr lang="en-US"/>
        </a:p>
      </dgm:t>
    </dgm:pt>
    <dgm:pt modelId="{E5A31F12-1C8D-4BBC-9F1E-823EBFABBA85}" type="pres">
      <dgm:prSet presAssocID="{0B925AFB-62D5-4007-9407-F31170A9C247}" presName="nodeFollowingNodes" presStyleLbl="node1" presStyleIdx="5" presStyleCnt="6" custScaleY="101166" custRadScaleRad="112871" custRadScaleInc="-15302">
        <dgm:presLayoutVars>
          <dgm:bulletEnabled val="1"/>
        </dgm:presLayoutVars>
      </dgm:prSet>
      <dgm:spPr/>
      <dgm:t>
        <a:bodyPr/>
        <a:lstStyle/>
        <a:p>
          <a:endParaRPr lang="en-US"/>
        </a:p>
      </dgm:t>
    </dgm:pt>
  </dgm:ptLst>
  <dgm:cxnLst>
    <dgm:cxn modelId="{CDE77C41-67D4-C942-BFC2-D3E2410D9E1F}" type="presOf" srcId="{77ABFA4F-DA50-4A0D-BF75-BCF0347F7E60}" destId="{48CC3429-3EB7-4C8B-93BD-D276DD8B629B}" srcOrd="0" destOrd="0" presId="urn:microsoft.com/office/officeart/2005/8/layout/cycle3"/>
    <dgm:cxn modelId="{1214040D-1375-974A-A3CC-5B6685BF7C55}" type="presOf" srcId="{0B925AFB-62D5-4007-9407-F31170A9C247}" destId="{E5A31F12-1C8D-4BBC-9F1E-823EBFABBA85}" srcOrd="0" destOrd="0" presId="urn:microsoft.com/office/officeart/2005/8/layout/cycle3"/>
    <dgm:cxn modelId="{64EC8659-FFB1-D945-9B19-CB38B9412C61}" type="presOf" srcId="{28F32DCB-B243-49E4-B29F-70F5CB03E29E}" destId="{27534C1C-B865-41DD-87D4-C5EC6EDBDF8E}" srcOrd="0" destOrd="0" presId="urn:microsoft.com/office/officeart/2005/8/layout/cycle3"/>
    <dgm:cxn modelId="{A3EDD253-B80B-42A7-A588-C9A03DF8632A}" srcId="{2BAD9E29-3B4F-4067-A731-C8F0A974687B}" destId="{0B925AFB-62D5-4007-9407-F31170A9C247}" srcOrd="5" destOrd="0" parTransId="{61E8E364-A27A-4ADF-AF48-AE5AD3B5F020}" sibTransId="{A129489C-A906-44F7-A054-68CCC84CE6C7}"/>
    <dgm:cxn modelId="{7EDCEF2C-3EC4-455A-B672-252A4EA0D76F}" srcId="{2BAD9E29-3B4F-4067-A731-C8F0A974687B}" destId="{CC609A35-96D4-4529-AA65-FE8183A83C93}" srcOrd="2" destOrd="0" parTransId="{7B4DA7AC-1093-4B35-8FF9-11F667E2BE36}" sibTransId="{3E63DB73-3B51-435C-8E2C-80D32EE1D43B}"/>
    <dgm:cxn modelId="{8E212A75-0831-0843-A613-156867FCCDA1}" type="presOf" srcId="{92BE6CA4-7FE0-4164-84EA-C7483D49029C}" destId="{8B3C682D-9883-4634-A8C6-F075DF5A4B65}" srcOrd="0" destOrd="0" presId="urn:microsoft.com/office/officeart/2005/8/layout/cycle3"/>
    <dgm:cxn modelId="{77D38F20-CBE0-3645-B312-66D32FA4017F}" type="presOf" srcId="{44CE219A-426C-4B10-B695-3F904D9022AB}" destId="{AAA8CE7E-A9FC-46C2-AF68-C400C207F3D9}" srcOrd="0" destOrd="0" presId="urn:microsoft.com/office/officeart/2005/8/layout/cycle3"/>
    <dgm:cxn modelId="{D675CF36-817D-C747-AB67-F76701BAEBDE}" type="presOf" srcId="{2BAD9E29-3B4F-4067-A731-C8F0A974687B}" destId="{47A46AAE-6386-44C2-BBE0-AD69C6CB20A6}" srcOrd="0" destOrd="0" presId="urn:microsoft.com/office/officeart/2005/8/layout/cycle3"/>
    <dgm:cxn modelId="{77679659-652C-485C-9BE5-806F8968084B}" srcId="{2BAD9E29-3B4F-4067-A731-C8F0A974687B}" destId="{D825BCD0-95D8-4472-A767-AE707687B4FC}" srcOrd="3" destOrd="0" parTransId="{30B8C9D2-DDB0-4DAD-9740-458F5E6811A5}" sibTransId="{2CD9A7E6-1669-4B94-B35D-03AB0286906D}"/>
    <dgm:cxn modelId="{03DBCAE8-1B83-3C44-8BFC-0F136E8A4205}" type="presOf" srcId="{CC609A35-96D4-4529-AA65-FE8183A83C93}" destId="{74762E55-D12B-4534-B214-C57EADDCA71F}" srcOrd="0" destOrd="0" presId="urn:microsoft.com/office/officeart/2005/8/layout/cycle3"/>
    <dgm:cxn modelId="{716348E6-38F3-4FE9-B550-7636323AF444}" srcId="{2BAD9E29-3B4F-4067-A731-C8F0A974687B}" destId="{92BE6CA4-7FE0-4164-84EA-C7483D49029C}" srcOrd="0" destOrd="0" parTransId="{98CE58BE-5A7B-43E0-97EC-79FD5AEA407F}" sibTransId="{44CE219A-426C-4B10-B695-3F904D9022AB}"/>
    <dgm:cxn modelId="{00E91052-14AB-4D9E-B28E-81F3221F66D9}" srcId="{2BAD9E29-3B4F-4067-A731-C8F0A974687B}" destId="{77ABFA4F-DA50-4A0D-BF75-BCF0347F7E60}" srcOrd="4" destOrd="0" parTransId="{7A805A9B-AF75-4C99-85E8-A4C78B35E3D7}" sibTransId="{4EAD74B4-0A47-4243-B766-FE7DE8A9F0E4}"/>
    <dgm:cxn modelId="{DD00A42F-D7C7-4C0E-9DE7-26DFF0FD2435}" srcId="{2BAD9E29-3B4F-4067-A731-C8F0A974687B}" destId="{28F32DCB-B243-49E4-B29F-70F5CB03E29E}" srcOrd="1" destOrd="0" parTransId="{010504EC-7EB3-4EB5-A243-D083C94571BB}" sibTransId="{3A31BED1-9A8E-459B-AB63-B7D7B6796FA4}"/>
    <dgm:cxn modelId="{9ED4F7BD-E46F-4142-B2B8-AE81337B20E0}" type="presOf" srcId="{D825BCD0-95D8-4472-A767-AE707687B4FC}" destId="{16AB80AC-154B-49BE-B289-6D3216648A2F}" srcOrd="0" destOrd="0" presId="urn:microsoft.com/office/officeart/2005/8/layout/cycle3"/>
    <dgm:cxn modelId="{78929B27-6324-B842-A8F5-D53E43CD34E5}" type="presParOf" srcId="{47A46AAE-6386-44C2-BBE0-AD69C6CB20A6}" destId="{C02A865D-7ECA-4EDF-BB04-96BC09911002}" srcOrd="0" destOrd="0" presId="urn:microsoft.com/office/officeart/2005/8/layout/cycle3"/>
    <dgm:cxn modelId="{9FC19145-84BA-9C4F-96A9-4B8E5D0E5E2E}" type="presParOf" srcId="{C02A865D-7ECA-4EDF-BB04-96BC09911002}" destId="{8B3C682D-9883-4634-A8C6-F075DF5A4B65}" srcOrd="0" destOrd="0" presId="urn:microsoft.com/office/officeart/2005/8/layout/cycle3"/>
    <dgm:cxn modelId="{6F1F89B7-B8C3-4541-9436-E5A6A4A722F9}" type="presParOf" srcId="{C02A865D-7ECA-4EDF-BB04-96BC09911002}" destId="{AAA8CE7E-A9FC-46C2-AF68-C400C207F3D9}" srcOrd="1" destOrd="0" presId="urn:microsoft.com/office/officeart/2005/8/layout/cycle3"/>
    <dgm:cxn modelId="{EB955CCA-93C4-F142-A87A-87A422BEBB98}" type="presParOf" srcId="{C02A865D-7ECA-4EDF-BB04-96BC09911002}" destId="{27534C1C-B865-41DD-87D4-C5EC6EDBDF8E}" srcOrd="2" destOrd="0" presId="urn:microsoft.com/office/officeart/2005/8/layout/cycle3"/>
    <dgm:cxn modelId="{AF71CC50-9137-7A4C-A2CD-FE2DF1440471}" type="presParOf" srcId="{C02A865D-7ECA-4EDF-BB04-96BC09911002}" destId="{74762E55-D12B-4534-B214-C57EADDCA71F}" srcOrd="3" destOrd="0" presId="urn:microsoft.com/office/officeart/2005/8/layout/cycle3"/>
    <dgm:cxn modelId="{08664332-859E-DF41-9830-C5F4066628E3}" type="presParOf" srcId="{C02A865D-7ECA-4EDF-BB04-96BC09911002}" destId="{16AB80AC-154B-49BE-B289-6D3216648A2F}" srcOrd="4" destOrd="0" presId="urn:microsoft.com/office/officeart/2005/8/layout/cycle3"/>
    <dgm:cxn modelId="{A89EB8FE-415A-ED49-8AF7-84C9225887EB}" type="presParOf" srcId="{C02A865D-7ECA-4EDF-BB04-96BC09911002}" destId="{48CC3429-3EB7-4C8B-93BD-D276DD8B629B}" srcOrd="5" destOrd="0" presId="urn:microsoft.com/office/officeart/2005/8/layout/cycle3"/>
    <dgm:cxn modelId="{2B7F66D2-ECFB-4140-8D24-170676FF461E}" type="presParOf" srcId="{C02A865D-7ECA-4EDF-BB04-96BC09911002}" destId="{E5A31F12-1C8D-4BBC-9F1E-823EBFABBA85}"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AD9E29-3B4F-4067-A731-C8F0A974687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2BE6CA4-7FE0-4164-84EA-C7483D49029C}">
      <dgm:prSet phldrT="[Text]" custT="1"/>
      <dgm:spPr/>
      <dgm:t>
        <a:bodyPr/>
        <a:lstStyle/>
        <a:p>
          <a:r>
            <a:rPr lang="en-US" sz="1100" dirty="0" smtClean="0">
              <a:solidFill>
                <a:schemeClr val="tx1"/>
              </a:solidFill>
            </a:rPr>
            <a:t>What interventions  have been done after discovery of the situation to try and resolve the issue? </a:t>
          </a:r>
          <a:endParaRPr lang="en-US" sz="1100" dirty="0">
            <a:solidFill>
              <a:schemeClr val="tx1"/>
            </a:solidFill>
          </a:endParaRPr>
        </a:p>
      </dgm:t>
    </dgm:pt>
    <dgm:pt modelId="{98CE58BE-5A7B-43E0-97EC-79FD5AEA407F}" type="parTrans" cxnId="{716348E6-38F3-4FE9-B550-7636323AF444}">
      <dgm:prSet/>
      <dgm:spPr/>
      <dgm:t>
        <a:bodyPr/>
        <a:lstStyle/>
        <a:p>
          <a:endParaRPr lang="en-US"/>
        </a:p>
      </dgm:t>
    </dgm:pt>
    <dgm:pt modelId="{44CE219A-426C-4B10-B695-3F904D9022AB}" type="sibTrans" cxnId="{716348E6-38F3-4FE9-B550-7636323AF444}">
      <dgm:prSet/>
      <dgm:spPr/>
      <dgm:t>
        <a:bodyPr/>
        <a:lstStyle/>
        <a:p>
          <a:endParaRPr lang="en-US"/>
        </a:p>
      </dgm:t>
    </dgm:pt>
    <dgm:pt modelId="{7620876E-E31F-A343-81EB-6908C4929EB8}">
      <dgm:prSet phldrT="[Text]" custT="1"/>
      <dgm:spPr/>
      <dgm:t>
        <a:bodyPr/>
        <a:lstStyle/>
        <a:p>
          <a:r>
            <a:rPr lang="en-US" sz="1100" dirty="0" smtClean="0">
              <a:solidFill>
                <a:schemeClr val="tx1"/>
              </a:solidFill>
            </a:rPr>
            <a:t>Rose’s drinking and aggression </a:t>
          </a:r>
          <a:endParaRPr lang="en-US" sz="1100" dirty="0">
            <a:solidFill>
              <a:schemeClr val="tx1"/>
            </a:solidFill>
          </a:endParaRPr>
        </a:p>
      </dgm:t>
    </dgm:pt>
    <dgm:pt modelId="{1703D6DD-96F4-F248-A2EF-71CC55EA3AFD}" type="parTrans" cxnId="{06F64DBC-DDA1-4F4F-B257-858387C27D34}">
      <dgm:prSet/>
      <dgm:spPr/>
      <dgm:t>
        <a:bodyPr/>
        <a:lstStyle/>
        <a:p>
          <a:endParaRPr lang="en-US"/>
        </a:p>
      </dgm:t>
    </dgm:pt>
    <dgm:pt modelId="{6221FBA9-A4C3-9545-A5AC-E27957EDF405}" type="sibTrans" cxnId="{06F64DBC-DDA1-4F4F-B257-858387C27D34}">
      <dgm:prSet/>
      <dgm:spPr/>
      <dgm:t>
        <a:bodyPr/>
        <a:lstStyle/>
        <a:p>
          <a:endParaRPr lang="en-US"/>
        </a:p>
      </dgm:t>
    </dgm:pt>
    <dgm:pt modelId="{749D256F-5C3A-E745-A562-79CE5557B70F}">
      <dgm:prSet phldrT="[Text]" custT="1"/>
      <dgm:spPr/>
      <dgm:t>
        <a:bodyPr/>
        <a:lstStyle/>
        <a:p>
          <a:r>
            <a:rPr lang="en-US" sz="1100" dirty="0" smtClean="0">
              <a:solidFill>
                <a:schemeClr val="tx1"/>
              </a:solidFill>
            </a:rPr>
            <a:t> </a:t>
          </a:r>
          <a:endParaRPr lang="en-US" sz="1100" dirty="0">
            <a:solidFill>
              <a:schemeClr val="tx1"/>
            </a:solidFill>
          </a:endParaRPr>
        </a:p>
      </dgm:t>
    </dgm:pt>
    <dgm:pt modelId="{BFC9A631-BC89-C241-81BB-EE682DCED902}" type="parTrans" cxnId="{221AD568-67B5-4746-9AA7-41C7E9882107}">
      <dgm:prSet/>
      <dgm:spPr/>
    </dgm:pt>
    <dgm:pt modelId="{ED4E4A13-7AD2-2643-B27C-10B74FCAAB5B}" type="sibTrans" cxnId="{221AD568-67B5-4746-9AA7-41C7E9882107}">
      <dgm:prSet/>
      <dgm:spPr/>
    </dgm:pt>
    <dgm:pt modelId="{669C4C18-2167-D34A-BD33-B09F075D5F3C}">
      <dgm:prSet phldrT="[Text]" custT="1"/>
      <dgm:spPr/>
      <dgm:t>
        <a:bodyPr/>
        <a:lstStyle/>
        <a:p>
          <a:endParaRPr lang="en-US" sz="1100" dirty="0">
            <a:solidFill>
              <a:schemeClr val="tx1"/>
            </a:solidFill>
          </a:endParaRPr>
        </a:p>
      </dgm:t>
    </dgm:pt>
    <dgm:pt modelId="{4901A8B8-5101-C946-BE1D-45689E00F366}" type="parTrans" cxnId="{D3EE8565-1A27-9641-9ECC-9C1D329BE966}">
      <dgm:prSet/>
      <dgm:spPr/>
    </dgm:pt>
    <dgm:pt modelId="{60D65BD3-65D3-464D-871B-086A98F811EE}" type="sibTrans" cxnId="{D3EE8565-1A27-9641-9ECC-9C1D329BE966}">
      <dgm:prSet/>
      <dgm:spPr/>
    </dgm:pt>
    <dgm:pt modelId="{47A46AAE-6386-44C2-BBE0-AD69C6CB20A6}" type="pres">
      <dgm:prSet presAssocID="{2BAD9E29-3B4F-4067-A731-C8F0A974687B}" presName="Name0" presStyleCnt="0">
        <dgm:presLayoutVars>
          <dgm:dir/>
          <dgm:resizeHandles val="exact"/>
        </dgm:presLayoutVars>
      </dgm:prSet>
      <dgm:spPr/>
      <dgm:t>
        <a:bodyPr/>
        <a:lstStyle/>
        <a:p>
          <a:endParaRPr lang="en-US"/>
        </a:p>
      </dgm:t>
    </dgm:pt>
    <dgm:pt modelId="{C02A865D-7ECA-4EDF-BB04-96BC09911002}" type="pres">
      <dgm:prSet presAssocID="{2BAD9E29-3B4F-4067-A731-C8F0A974687B}" presName="cycle" presStyleCnt="0"/>
      <dgm:spPr/>
    </dgm:pt>
    <dgm:pt modelId="{54959719-2566-3F41-A162-4EB753C120BD}" type="pres">
      <dgm:prSet presAssocID="{7620876E-E31F-A343-81EB-6908C4929EB8}" presName="nodeFirstNode" presStyleLbl="node1" presStyleIdx="0" presStyleCnt="4" custScaleY="42974">
        <dgm:presLayoutVars>
          <dgm:bulletEnabled val="1"/>
        </dgm:presLayoutVars>
      </dgm:prSet>
      <dgm:spPr/>
      <dgm:t>
        <a:bodyPr/>
        <a:lstStyle/>
        <a:p>
          <a:endParaRPr lang="en-US"/>
        </a:p>
      </dgm:t>
    </dgm:pt>
    <dgm:pt modelId="{014679FD-4081-2445-B8C7-B0EF62E715E5}" type="pres">
      <dgm:prSet presAssocID="{6221FBA9-A4C3-9545-A5AC-E27957EDF405}" presName="sibTransFirstNode" presStyleLbl="bgShp" presStyleIdx="0" presStyleCnt="1"/>
      <dgm:spPr/>
      <dgm:t>
        <a:bodyPr/>
        <a:lstStyle/>
        <a:p>
          <a:endParaRPr lang="en-US"/>
        </a:p>
      </dgm:t>
    </dgm:pt>
    <dgm:pt modelId="{EB66078C-40AA-0D42-8752-FCAA1C3FA5E5}" type="pres">
      <dgm:prSet presAssocID="{92BE6CA4-7FE0-4164-84EA-C7483D49029C}" presName="nodeFollowingNodes" presStyleLbl="node1" presStyleIdx="1" presStyleCnt="4" custScaleY="62113" custRadScaleRad="99247" custRadScaleInc="-1878">
        <dgm:presLayoutVars>
          <dgm:bulletEnabled val="1"/>
        </dgm:presLayoutVars>
      </dgm:prSet>
      <dgm:spPr/>
      <dgm:t>
        <a:bodyPr/>
        <a:lstStyle/>
        <a:p>
          <a:endParaRPr lang="en-US"/>
        </a:p>
      </dgm:t>
    </dgm:pt>
    <dgm:pt modelId="{433B4E76-787B-E14B-BAE6-4F1B12A2423F}" type="pres">
      <dgm:prSet presAssocID="{749D256F-5C3A-E745-A562-79CE5557B70F}" presName="nodeFollowingNodes" presStyleLbl="node1" presStyleIdx="2" presStyleCnt="4" custScaleY="32769">
        <dgm:presLayoutVars>
          <dgm:bulletEnabled val="1"/>
        </dgm:presLayoutVars>
      </dgm:prSet>
      <dgm:spPr/>
      <dgm:t>
        <a:bodyPr/>
        <a:lstStyle/>
        <a:p>
          <a:endParaRPr lang="en-US"/>
        </a:p>
      </dgm:t>
    </dgm:pt>
    <dgm:pt modelId="{5B79A8EF-08CE-7E4B-919F-BD107EEE7975}" type="pres">
      <dgm:prSet presAssocID="{669C4C18-2167-D34A-BD33-B09F075D5F3C}" presName="nodeFollowingNodes" presStyleLbl="node1" presStyleIdx="3" presStyleCnt="4" custScaleY="37169">
        <dgm:presLayoutVars>
          <dgm:bulletEnabled val="1"/>
        </dgm:presLayoutVars>
      </dgm:prSet>
      <dgm:spPr/>
      <dgm:t>
        <a:bodyPr/>
        <a:lstStyle/>
        <a:p>
          <a:endParaRPr lang="en-US"/>
        </a:p>
      </dgm:t>
    </dgm:pt>
  </dgm:ptLst>
  <dgm:cxnLst>
    <dgm:cxn modelId="{367BC27E-C5D8-CB40-ABB2-D483FEAF99CD}" type="presOf" srcId="{6221FBA9-A4C3-9545-A5AC-E27957EDF405}" destId="{014679FD-4081-2445-B8C7-B0EF62E715E5}" srcOrd="0" destOrd="0" presId="urn:microsoft.com/office/officeart/2005/8/layout/cycle3"/>
    <dgm:cxn modelId="{0F5BFCA6-9D43-7F41-8567-1C900C75C862}" type="presOf" srcId="{2BAD9E29-3B4F-4067-A731-C8F0A974687B}" destId="{47A46AAE-6386-44C2-BBE0-AD69C6CB20A6}" srcOrd="0" destOrd="0" presId="urn:microsoft.com/office/officeart/2005/8/layout/cycle3"/>
    <dgm:cxn modelId="{7D2309E1-4E6F-E34D-BD9C-C7470532B867}" type="presOf" srcId="{92BE6CA4-7FE0-4164-84EA-C7483D49029C}" destId="{EB66078C-40AA-0D42-8752-FCAA1C3FA5E5}" srcOrd="0" destOrd="0" presId="urn:microsoft.com/office/officeart/2005/8/layout/cycle3"/>
    <dgm:cxn modelId="{221AD568-67B5-4746-9AA7-41C7E9882107}" srcId="{2BAD9E29-3B4F-4067-A731-C8F0A974687B}" destId="{749D256F-5C3A-E745-A562-79CE5557B70F}" srcOrd="2" destOrd="0" parTransId="{BFC9A631-BC89-C241-81BB-EE682DCED902}" sibTransId="{ED4E4A13-7AD2-2643-B27C-10B74FCAAB5B}"/>
    <dgm:cxn modelId="{06F64DBC-DDA1-4F4F-B257-858387C27D34}" srcId="{2BAD9E29-3B4F-4067-A731-C8F0A974687B}" destId="{7620876E-E31F-A343-81EB-6908C4929EB8}" srcOrd="0" destOrd="0" parTransId="{1703D6DD-96F4-F248-A2EF-71CC55EA3AFD}" sibTransId="{6221FBA9-A4C3-9545-A5AC-E27957EDF405}"/>
    <dgm:cxn modelId="{4EC9B219-C53E-1946-A7FF-816BB658F5FE}" type="presOf" srcId="{669C4C18-2167-D34A-BD33-B09F075D5F3C}" destId="{5B79A8EF-08CE-7E4B-919F-BD107EEE7975}" srcOrd="0" destOrd="0" presId="urn:microsoft.com/office/officeart/2005/8/layout/cycle3"/>
    <dgm:cxn modelId="{D3EE8565-1A27-9641-9ECC-9C1D329BE966}" srcId="{2BAD9E29-3B4F-4067-A731-C8F0A974687B}" destId="{669C4C18-2167-D34A-BD33-B09F075D5F3C}" srcOrd="3" destOrd="0" parTransId="{4901A8B8-5101-C946-BE1D-45689E00F366}" sibTransId="{60D65BD3-65D3-464D-871B-086A98F811EE}"/>
    <dgm:cxn modelId="{17280353-FD54-9845-AD6F-2DEE964CADCB}" type="presOf" srcId="{749D256F-5C3A-E745-A562-79CE5557B70F}" destId="{433B4E76-787B-E14B-BAE6-4F1B12A2423F}" srcOrd="0" destOrd="0" presId="urn:microsoft.com/office/officeart/2005/8/layout/cycle3"/>
    <dgm:cxn modelId="{716348E6-38F3-4FE9-B550-7636323AF444}" srcId="{2BAD9E29-3B4F-4067-A731-C8F0A974687B}" destId="{92BE6CA4-7FE0-4164-84EA-C7483D49029C}" srcOrd="1" destOrd="0" parTransId="{98CE58BE-5A7B-43E0-97EC-79FD5AEA407F}" sibTransId="{44CE219A-426C-4B10-B695-3F904D9022AB}"/>
    <dgm:cxn modelId="{C4416B7D-06B9-5940-87B8-5A0A8A2913F8}" type="presOf" srcId="{7620876E-E31F-A343-81EB-6908C4929EB8}" destId="{54959719-2566-3F41-A162-4EB753C120BD}" srcOrd="0" destOrd="0" presId="urn:microsoft.com/office/officeart/2005/8/layout/cycle3"/>
    <dgm:cxn modelId="{F3FCD271-ECFE-7043-BF74-2793A26AF7AE}" type="presParOf" srcId="{47A46AAE-6386-44C2-BBE0-AD69C6CB20A6}" destId="{C02A865D-7ECA-4EDF-BB04-96BC09911002}" srcOrd="0" destOrd="0" presId="urn:microsoft.com/office/officeart/2005/8/layout/cycle3"/>
    <dgm:cxn modelId="{358B915E-526A-7844-A698-299F1261F07D}" type="presParOf" srcId="{C02A865D-7ECA-4EDF-BB04-96BC09911002}" destId="{54959719-2566-3F41-A162-4EB753C120BD}" srcOrd="0" destOrd="0" presId="urn:microsoft.com/office/officeart/2005/8/layout/cycle3"/>
    <dgm:cxn modelId="{B27D5CCC-2A41-4748-A862-DC0AE29FC078}" type="presParOf" srcId="{C02A865D-7ECA-4EDF-BB04-96BC09911002}" destId="{014679FD-4081-2445-B8C7-B0EF62E715E5}" srcOrd="1" destOrd="0" presId="urn:microsoft.com/office/officeart/2005/8/layout/cycle3"/>
    <dgm:cxn modelId="{61958238-CEA3-E543-9D1B-0294AE2354AC}" type="presParOf" srcId="{C02A865D-7ECA-4EDF-BB04-96BC09911002}" destId="{EB66078C-40AA-0D42-8752-FCAA1C3FA5E5}" srcOrd="2" destOrd="0" presId="urn:microsoft.com/office/officeart/2005/8/layout/cycle3"/>
    <dgm:cxn modelId="{18A756B7-5C8F-C446-BAF5-3BC5619F81CB}" type="presParOf" srcId="{C02A865D-7ECA-4EDF-BB04-96BC09911002}" destId="{433B4E76-787B-E14B-BAE6-4F1B12A2423F}" srcOrd="3" destOrd="0" presId="urn:microsoft.com/office/officeart/2005/8/layout/cycle3"/>
    <dgm:cxn modelId="{781C8163-1328-F747-A098-355D84A975F8}" type="presParOf" srcId="{C02A865D-7ECA-4EDF-BB04-96BC09911002}" destId="{5B79A8EF-08CE-7E4B-919F-BD107EEE7975}" srcOrd="4"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AD9E29-3B4F-4067-A731-C8F0A974687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2BE6CA4-7FE0-4164-84EA-C7483D49029C}">
      <dgm:prSet phldrT="[Text]" custT="1"/>
      <dgm:spPr/>
      <dgm:t>
        <a:bodyPr/>
        <a:lstStyle/>
        <a:p>
          <a:r>
            <a:rPr lang="en-US" sz="1100" dirty="0" smtClean="0">
              <a:solidFill>
                <a:schemeClr val="tx1"/>
              </a:solidFill>
            </a:rPr>
            <a:t>What interventions  have been done after discovery of the situation to try and resolve the issue? </a:t>
          </a:r>
          <a:endParaRPr lang="en-US" sz="1100" dirty="0">
            <a:solidFill>
              <a:schemeClr val="tx1"/>
            </a:solidFill>
          </a:endParaRPr>
        </a:p>
      </dgm:t>
    </dgm:pt>
    <dgm:pt modelId="{98CE58BE-5A7B-43E0-97EC-79FD5AEA407F}" type="parTrans" cxnId="{716348E6-38F3-4FE9-B550-7636323AF444}">
      <dgm:prSet/>
      <dgm:spPr/>
      <dgm:t>
        <a:bodyPr/>
        <a:lstStyle/>
        <a:p>
          <a:endParaRPr lang="en-US"/>
        </a:p>
      </dgm:t>
    </dgm:pt>
    <dgm:pt modelId="{44CE219A-426C-4B10-B695-3F904D9022AB}" type="sibTrans" cxnId="{716348E6-38F3-4FE9-B550-7636323AF444}">
      <dgm:prSet/>
      <dgm:spPr/>
      <dgm:t>
        <a:bodyPr/>
        <a:lstStyle/>
        <a:p>
          <a:endParaRPr lang="en-US"/>
        </a:p>
      </dgm:t>
    </dgm:pt>
    <dgm:pt modelId="{7620876E-E31F-A343-81EB-6908C4929EB8}">
      <dgm:prSet phldrT="[Text]" custT="1"/>
      <dgm:spPr/>
      <dgm:t>
        <a:bodyPr/>
        <a:lstStyle/>
        <a:p>
          <a:r>
            <a:rPr lang="en-US" sz="1100" dirty="0" smtClean="0">
              <a:solidFill>
                <a:schemeClr val="tx1"/>
              </a:solidFill>
            </a:rPr>
            <a:t>Rose’s drinking and aggression </a:t>
          </a:r>
          <a:endParaRPr lang="en-US" sz="1100" dirty="0">
            <a:solidFill>
              <a:schemeClr val="tx1"/>
            </a:solidFill>
          </a:endParaRPr>
        </a:p>
      </dgm:t>
    </dgm:pt>
    <dgm:pt modelId="{1703D6DD-96F4-F248-A2EF-71CC55EA3AFD}" type="parTrans" cxnId="{06F64DBC-DDA1-4F4F-B257-858387C27D34}">
      <dgm:prSet/>
      <dgm:spPr/>
      <dgm:t>
        <a:bodyPr/>
        <a:lstStyle/>
        <a:p>
          <a:endParaRPr lang="en-US"/>
        </a:p>
      </dgm:t>
    </dgm:pt>
    <dgm:pt modelId="{6221FBA9-A4C3-9545-A5AC-E27957EDF405}" type="sibTrans" cxnId="{06F64DBC-DDA1-4F4F-B257-858387C27D34}">
      <dgm:prSet/>
      <dgm:spPr/>
      <dgm:t>
        <a:bodyPr/>
        <a:lstStyle/>
        <a:p>
          <a:endParaRPr lang="en-US"/>
        </a:p>
      </dgm:t>
    </dgm:pt>
    <dgm:pt modelId="{052B6914-823D-B04D-B05A-199BE6FFB467}">
      <dgm:prSet phldrT="[Text]" custT="1"/>
      <dgm:spPr/>
      <dgm:t>
        <a:bodyPr/>
        <a:lstStyle/>
        <a:p>
          <a:r>
            <a:rPr lang="en-US" sz="1100" dirty="0" smtClean="0">
              <a:solidFill>
                <a:schemeClr val="tx1"/>
              </a:solidFill>
            </a:rPr>
            <a:t>Documentation: have all interventions been documented?</a:t>
          </a:r>
          <a:endParaRPr lang="en-US" sz="1100" dirty="0">
            <a:solidFill>
              <a:schemeClr val="tx1"/>
            </a:solidFill>
          </a:endParaRPr>
        </a:p>
      </dgm:t>
    </dgm:pt>
    <dgm:pt modelId="{B088B359-B60A-F544-96CD-864C693A6210}" type="parTrans" cxnId="{BE01B785-7F95-AF4E-8EF7-53549EE4B2EB}">
      <dgm:prSet/>
      <dgm:spPr/>
      <dgm:t>
        <a:bodyPr/>
        <a:lstStyle/>
        <a:p>
          <a:endParaRPr lang="en-US"/>
        </a:p>
      </dgm:t>
    </dgm:pt>
    <dgm:pt modelId="{D991CDDD-6A40-2445-A464-BB528BF74674}" type="sibTrans" cxnId="{BE01B785-7F95-AF4E-8EF7-53549EE4B2EB}">
      <dgm:prSet/>
      <dgm:spPr/>
      <dgm:t>
        <a:bodyPr/>
        <a:lstStyle/>
        <a:p>
          <a:endParaRPr lang="en-US"/>
        </a:p>
      </dgm:t>
    </dgm:pt>
    <dgm:pt modelId="{CC609A35-96D4-4529-AA65-FE8183A83C93}">
      <dgm:prSet phldrT="[Text]" custT="1"/>
      <dgm:spPr/>
      <dgm:t>
        <a:bodyPr/>
        <a:lstStyle/>
        <a:p>
          <a:r>
            <a:rPr lang="en-US" sz="1100" dirty="0" smtClean="0">
              <a:solidFill>
                <a:schemeClr val="tx1"/>
              </a:solidFill>
            </a:rPr>
            <a:t>Issue Move-Out Notice</a:t>
          </a:r>
          <a:endParaRPr lang="en-US" sz="1100" dirty="0">
            <a:solidFill>
              <a:schemeClr val="tx1"/>
            </a:solidFill>
          </a:endParaRPr>
        </a:p>
      </dgm:t>
    </dgm:pt>
    <dgm:pt modelId="{3E63DB73-3B51-435C-8E2C-80D32EE1D43B}" type="sibTrans" cxnId="{7EDCEF2C-3EC4-455A-B672-252A4EA0D76F}">
      <dgm:prSet/>
      <dgm:spPr/>
      <dgm:t>
        <a:bodyPr/>
        <a:lstStyle/>
        <a:p>
          <a:endParaRPr lang="en-US"/>
        </a:p>
      </dgm:t>
    </dgm:pt>
    <dgm:pt modelId="{7B4DA7AC-1093-4B35-8FF9-11F667E2BE36}" type="parTrans" cxnId="{7EDCEF2C-3EC4-455A-B672-252A4EA0D76F}">
      <dgm:prSet/>
      <dgm:spPr/>
      <dgm:t>
        <a:bodyPr/>
        <a:lstStyle/>
        <a:p>
          <a:endParaRPr lang="en-US"/>
        </a:p>
      </dgm:t>
    </dgm:pt>
    <dgm:pt modelId="{47A46AAE-6386-44C2-BBE0-AD69C6CB20A6}" type="pres">
      <dgm:prSet presAssocID="{2BAD9E29-3B4F-4067-A731-C8F0A974687B}" presName="Name0" presStyleCnt="0">
        <dgm:presLayoutVars>
          <dgm:dir/>
          <dgm:resizeHandles val="exact"/>
        </dgm:presLayoutVars>
      </dgm:prSet>
      <dgm:spPr/>
      <dgm:t>
        <a:bodyPr/>
        <a:lstStyle/>
        <a:p>
          <a:endParaRPr lang="en-US"/>
        </a:p>
      </dgm:t>
    </dgm:pt>
    <dgm:pt modelId="{C02A865D-7ECA-4EDF-BB04-96BC09911002}" type="pres">
      <dgm:prSet presAssocID="{2BAD9E29-3B4F-4067-A731-C8F0A974687B}" presName="cycle" presStyleCnt="0"/>
      <dgm:spPr/>
    </dgm:pt>
    <dgm:pt modelId="{54959719-2566-3F41-A162-4EB753C120BD}" type="pres">
      <dgm:prSet presAssocID="{7620876E-E31F-A343-81EB-6908C4929EB8}" presName="nodeFirstNode" presStyleLbl="node1" presStyleIdx="0" presStyleCnt="4" custScaleY="42974">
        <dgm:presLayoutVars>
          <dgm:bulletEnabled val="1"/>
        </dgm:presLayoutVars>
      </dgm:prSet>
      <dgm:spPr/>
      <dgm:t>
        <a:bodyPr/>
        <a:lstStyle/>
        <a:p>
          <a:endParaRPr lang="en-US"/>
        </a:p>
      </dgm:t>
    </dgm:pt>
    <dgm:pt modelId="{014679FD-4081-2445-B8C7-B0EF62E715E5}" type="pres">
      <dgm:prSet presAssocID="{6221FBA9-A4C3-9545-A5AC-E27957EDF405}" presName="sibTransFirstNode" presStyleLbl="bgShp" presStyleIdx="0" presStyleCnt="1"/>
      <dgm:spPr/>
      <dgm:t>
        <a:bodyPr/>
        <a:lstStyle/>
        <a:p>
          <a:endParaRPr lang="en-US"/>
        </a:p>
      </dgm:t>
    </dgm:pt>
    <dgm:pt modelId="{EB66078C-40AA-0D42-8752-FCAA1C3FA5E5}" type="pres">
      <dgm:prSet presAssocID="{92BE6CA4-7FE0-4164-84EA-C7483D49029C}" presName="nodeFollowingNodes" presStyleLbl="node1" presStyleIdx="1" presStyleCnt="4" custScaleY="62113" custRadScaleRad="99247" custRadScaleInc="-1878">
        <dgm:presLayoutVars>
          <dgm:bulletEnabled val="1"/>
        </dgm:presLayoutVars>
      </dgm:prSet>
      <dgm:spPr/>
      <dgm:t>
        <a:bodyPr/>
        <a:lstStyle/>
        <a:p>
          <a:endParaRPr lang="en-US"/>
        </a:p>
      </dgm:t>
    </dgm:pt>
    <dgm:pt modelId="{13D58D04-1CD9-3A43-B247-3FD0990AC87E}" type="pres">
      <dgm:prSet presAssocID="{052B6914-823D-B04D-B05A-199BE6FFB467}" presName="nodeFollowingNodes" presStyleLbl="node1" presStyleIdx="2" presStyleCnt="4" custScaleY="54249">
        <dgm:presLayoutVars>
          <dgm:bulletEnabled val="1"/>
        </dgm:presLayoutVars>
      </dgm:prSet>
      <dgm:spPr/>
      <dgm:t>
        <a:bodyPr/>
        <a:lstStyle/>
        <a:p>
          <a:endParaRPr lang="en-US"/>
        </a:p>
      </dgm:t>
    </dgm:pt>
    <dgm:pt modelId="{74762E55-D12B-4534-B214-C57EADDCA71F}" type="pres">
      <dgm:prSet presAssocID="{CC609A35-96D4-4529-AA65-FE8183A83C93}" presName="nodeFollowingNodes" presStyleLbl="node1" presStyleIdx="3" presStyleCnt="4" custScaleY="49630" custRadScaleRad="110973" custRadScaleInc="3172">
        <dgm:presLayoutVars>
          <dgm:bulletEnabled val="1"/>
        </dgm:presLayoutVars>
      </dgm:prSet>
      <dgm:spPr/>
      <dgm:t>
        <a:bodyPr/>
        <a:lstStyle/>
        <a:p>
          <a:endParaRPr lang="en-US"/>
        </a:p>
      </dgm:t>
    </dgm:pt>
  </dgm:ptLst>
  <dgm:cxnLst>
    <dgm:cxn modelId="{BE01B785-7F95-AF4E-8EF7-53549EE4B2EB}" srcId="{2BAD9E29-3B4F-4067-A731-C8F0A974687B}" destId="{052B6914-823D-B04D-B05A-199BE6FFB467}" srcOrd="2" destOrd="0" parTransId="{B088B359-B60A-F544-96CD-864C693A6210}" sibTransId="{D991CDDD-6A40-2445-A464-BB528BF74674}"/>
    <dgm:cxn modelId="{7EDCEF2C-3EC4-455A-B672-252A4EA0D76F}" srcId="{2BAD9E29-3B4F-4067-A731-C8F0A974687B}" destId="{CC609A35-96D4-4529-AA65-FE8183A83C93}" srcOrd="3" destOrd="0" parTransId="{7B4DA7AC-1093-4B35-8FF9-11F667E2BE36}" sibTransId="{3E63DB73-3B51-435C-8E2C-80D32EE1D43B}"/>
    <dgm:cxn modelId="{AA92E9B8-347F-AD45-B64A-9E27E5E80776}" type="presOf" srcId="{7620876E-E31F-A343-81EB-6908C4929EB8}" destId="{54959719-2566-3F41-A162-4EB753C120BD}" srcOrd="0" destOrd="0" presId="urn:microsoft.com/office/officeart/2005/8/layout/cycle3"/>
    <dgm:cxn modelId="{4E86E99B-89D4-AB48-8836-417E7986BBED}" type="presOf" srcId="{92BE6CA4-7FE0-4164-84EA-C7483D49029C}" destId="{EB66078C-40AA-0D42-8752-FCAA1C3FA5E5}" srcOrd="0" destOrd="0" presId="urn:microsoft.com/office/officeart/2005/8/layout/cycle3"/>
    <dgm:cxn modelId="{DD244FEE-C2BB-3741-A4D6-E85AFBCC18C3}" type="presOf" srcId="{6221FBA9-A4C3-9545-A5AC-E27957EDF405}" destId="{014679FD-4081-2445-B8C7-B0EF62E715E5}" srcOrd="0" destOrd="0" presId="urn:microsoft.com/office/officeart/2005/8/layout/cycle3"/>
    <dgm:cxn modelId="{06F64DBC-DDA1-4F4F-B257-858387C27D34}" srcId="{2BAD9E29-3B4F-4067-A731-C8F0A974687B}" destId="{7620876E-E31F-A343-81EB-6908C4929EB8}" srcOrd="0" destOrd="0" parTransId="{1703D6DD-96F4-F248-A2EF-71CC55EA3AFD}" sibTransId="{6221FBA9-A4C3-9545-A5AC-E27957EDF405}"/>
    <dgm:cxn modelId="{716348E6-38F3-4FE9-B550-7636323AF444}" srcId="{2BAD9E29-3B4F-4067-A731-C8F0A974687B}" destId="{92BE6CA4-7FE0-4164-84EA-C7483D49029C}" srcOrd="1" destOrd="0" parTransId="{98CE58BE-5A7B-43E0-97EC-79FD5AEA407F}" sibTransId="{44CE219A-426C-4B10-B695-3F904D9022AB}"/>
    <dgm:cxn modelId="{C5688E4C-592E-5C46-A9F6-3BBDF594C33A}" type="presOf" srcId="{2BAD9E29-3B4F-4067-A731-C8F0A974687B}" destId="{47A46AAE-6386-44C2-BBE0-AD69C6CB20A6}" srcOrd="0" destOrd="0" presId="urn:microsoft.com/office/officeart/2005/8/layout/cycle3"/>
    <dgm:cxn modelId="{637CD380-F744-284F-9B4C-95396FBE15B3}" type="presOf" srcId="{052B6914-823D-B04D-B05A-199BE6FFB467}" destId="{13D58D04-1CD9-3A43-B247-3FD0990AC87E}" srcOrd="0" destOrd="0" presId="urn:microsoft.com/office/officeart/2005/8/layout/cycle3"/>
    <dgm:cxn modelId="{A81F13A1-E55A-3445-8AC5-7E1EF54DEF3D}" type="presOf" srcId="{CC609A35-96D4-4529-AA65-FE8183A83C93}" destId="{74762E55-D12B-4534-B214-C57EADDCA71F}" srcOrd="0" destOrd="0" presId="urn:microsoft.com/office/officeart/2005/8/layout/cycle3"/>
    <dgm:cxn modelId="{C36F3E7C-D458-2147-A6F1-8CAB39678528}" type="presParOf" srcId="{47A46AAE-6386-44C2-BBE0-AD69C6CB20A6}" destId="{C02A865D-7ECA-4EDF-BB04-96BC09911002}" srcOrd="0" destOrd="0" presId="urn:microsoft.com/office/officeart/2005/8/layout/cycle3"/>
    <dgm:cxn modelId="{57CAA1AB-B90A-D94C-A1D1-5104013FA1D3}" type="presParOf" srcId="{C02A865D-7ECA-4EDF-BB04-96BC09911002}" destId="{54959719-2566-3F41-A162-4EB753C120BD}" srcOrd="0" destOrd="0" presId="urn:microsoft.com/office/officeart/2005/8/layout/cycle3"/>
    <dgm:cxn modelId="{C5DBAC82-AC59-C64D-87D0-49D48C5C8DB0}" type="presParOf" srcId="{C02A865D-7ECA-4EDF-BB04-96BC09911002}" destId="{014679FD-4081-2445-B8C7-B0EF62E715E5}" srcOrd="1" destOrd="0" presId="urn:microsoft.com/office/officeart/2005/8/layout/cycle3"/>
    <dgm:cxn modelId="{F1FC0AF1-569C-644D-9D49-2ECBCDFCDA89}" type="presParOf" srcId="{C02A865D-7ECA-4EDF-BB04-96BC09911002}" destId="{EB66078C-40AA-0D42-8752-FCAA1C3FA5E5}" srcOrd="2" destOrd="0" presId="urn:microsoft.com/office/officeart/2005/8/layout/cycle3"/>
    <dgm:cxn modelId="{9AB528A6-22EB-A844-A646-3CC0E2D09773}" type="presParOf" srcId="{C02A865D-7ECA-4EDF-BB04-96BC09911002}" destId="{13D58D04-1CD9-3A43-B247-3FD0990AC87E}" srcOrd="3" destOrd="0" presId="urn:microsoft.com/office/officeart/2005/8/layout/cycle3"/>
    <dgm:cxn modelId="{A997D7FC-D0E8-7440-9437-40DDC249E6C4}" type="presParOf" srcId="{C02A865D-7ECA-4EDF-BB04-96BC09911002}" destId="{74762E55-D12B-4534-B214-C57EADDCA71F}" srcOrd="4"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EC2F7F-0D0B-5A4A-969D-CF7CFF56025A}" type="doc">
      <dgm:prSet loTypeId="urn:microsoft.com/office/officeart/2005/8/layout/arrow3" loCatId="" qsTypeId="urn:microsoft.com/office/officeart/2005/8/quickstyle/simple4" qsCatId="simple" csTypeId="urn:microsoft.com/office/officeart/2005/8/colors/accent1_2" csCatId="accent1" phldr="1"/>
      <dgm:spPr/>
      <dgm:t>
        <a:bodyPr/>
        <a:lstStyle/>
        <a:p>
          <a:endParaRPr lang="en-US"/>
        </a:p>
      </dgm:t>
    </dgm:pt>
    <dgm:pt modelId="{58E288F7-3BD2-FD43-91DE-CEC7F6BB6107}">
      <dgm:prSet/>
      <dgm:spPr/>
      <dgm:t>
        <a:bodyPr/>
        <a:lstStyle/>
        <a:p>
          <a:pPr rtl="0"/>
          <a:r>
            <a:rPr lang="en-US" dirty="0" smtClean="0"/>
            <a:t>Resident’s right to drink. </a:t>
          </a:r>
          <a:endParaRPr lang="en-US" dirty="0"/>
        </a:p>
      </dgm:t>
    </dgm:pt>
    <dgm:pt modelId="{574FFBD9-663E-1F4C-8DBE-BE5279E0873B}" type="parTrans" cxnId="{72DF898D-5845-6E4A-9C94-1F909FA24B33}">
      <dgm:prSet/>
      <dgm:spPr/>
      <dgm:t>
        <a:bodyPr/>
        <a:lstStyle/>
        <a:p>
          <a:endParaRPr lang="en-US"/>
        </a:p>
      </dgm:t>
    </dgm:pt>
    <dgm:pt modelId="{7D6851A3-8799-5548-9F70-4644254AD1E8}" type="sibTrans" cxnId="{72DF898D-5845-6E4A-9C94-1F909FA24B33}">
      <dgm:prSet/>
      <dgm:spPr/>
      <dgm:t>
        <a:bodyPr/>
        <a:lstStyle/>
        <a:p>
          <a:endParaRPr lang="en-US"/>
        </a:p>
      </dgm:t>
    </dgm:pt>
    <dgm:pt modelId="{87A3E7C6-6396-AF42-B00C-C6E3D43983DE}">
      <dgm:prSet/>
      <dgm:spPr/>
      <dgm:t>
        <a:bodyPr/>
        <a:lstStyle/>
        <a:p>
          <a:pPr rtl="0"/>
          <a:r>
            <a:rPr lang="en-US" dirty="0" smtClean="0"/>
            <a:t>Facility’s responsibility to provide a safe environment. </a:t>
          </a:r>
          <a:endParaRPr lang="en-US" dirty="0"/>
        </a:p>
      </dgm:t>
    </dgm:pt>
    <dgm:pt modelId="{9127F6F5-8D1C-864E-A215-5CA3C34A2C10}" type="parTrans" cxnId="{DF4871AD-C461-8E4C-8013-1C8F16F27EC6}">
      <dgm:prSet/>
      <dgm:spPr/>
      <dgm:t>
        <a:bodyPr/>
        <a:lstStyle/>
        <a:p>
          <a:endParaRPr lang="en-US"/>
        </a:p>
      </dgm:t>
    </dgm:pt>
    <dgm:pt modelId="{16C35A1E-1110-ED4B-8494-FECEBA9CE11E}" type="sibTrans" cxnId="{DF4871AD-C461-8E4C-8013-1C8F16F27EC6}">
      <dgm:prSet/>
      <dgm:spPr/>
      <dgm:t>
        <a:bodyPr/>
        <a:lstStyle/>
        <a:p>
          <a:endParaRPr lang="en-US"/>
        </a:p>
      </dgm:t>
    </dgm:pt>
    <dgm:pt modelId="{E7C69280-80BA-9C43-A382-5BFBA8C319BF}" type="pres">
      <dgm:prSet presAssocID="{DCEC2F7F-0D0B-5A4A-969D-CF7CFF56025A}" presName="compositeShape" presStyleCnt="0">
        <dgm:presLayoutVars>
          <dgm:chMax val="2"/>
          <dgm:dir/>
          <dgm:resizeHandles val="exact"/>
        </dgm:presLayoutVars>
      </dgm:prSet>
      <dgm:spPr/>
      <dgm:t>
        <a:bodyPr/>
        <a:lstStyle/>
        <a:p>
          <a:endParaRPr lang="en-US"/>
        </a:p>
      </dgm:t>
    </dgm:pt>
    <dgm:pt modelId="{9EC9F83F-5EB2-3648-A768-FA0F63AB07DF}" type="pres">
      <dgm:prSet presAssocID="{DCEC2F7F-0D0B-5A4A-969D-CF7CFF56025A}" presName="divider" presStyleLbl="fgShp" presStyleIdx="0" presStyleCnt="1"/>
      <dgm:spPr/>
    </dgm:pt>
    <dgm:pt modelId="{2741B224-B9A1-EA4B-86C4-5408B010024B}" type="pres">
      <dgm:prSet presAssocID="{58E288F7-3BD2-FD43-91DE-CEC7F6BB6107}" presName="downArrow" presStyleLbl="node1" presStyleIdx="0" presStyleCnt="2"/>
      <dgm:spPr/>
    </dgm:pt>
    <dgm:pt modelId="{A5255F93-7FF4-884B-9172-C7742EB0E759}" type="pres">
      <dgm:prSet presAssocID="{58E288F7-3BD2-FD43-91DE-CEC7F6BB6107}" presName="downArrowText" presStyleLbl="revTx" presStyleIdx="0" presStyleCnt="2">
        <dgm:presLayoutVars>
          <dgm:bulletEnabled val="1"/>
        </dgm:presLayoutVars>
      </dgm:prSet>
      <dgm:spPr/>
      <dgm:t>
        <a:bodyPr/>
        <a:lstStyle/>
        <a:p>
          <a:endParaRPr lang="en-US"/>
        </a:p>
      </dgm:t>
    </dgm:pt>
    <dgm:pt modelId="{EF95B43B-C551-384D-BABE-8BF99D9941B9}" type="pres">
      <dgm:prSet presAssocID="{87A3E7C6-6396-AF42-B00C-C6E3D43983DE}" presName="upArrow" presStyleLbl="node1" presStyleIdx="1" presStyleCnt="2"/>
      <dgm:spPr/>
    </dgm:pt>
    <dgm:pt modelId="{5F3CC4CF-D489-E044-87DF-407B1760C7D4}" type="pres">
      <dgm:prSet presAssocID="{87A3E7C6-6396-AF42-B00C-C6E3D43983DE}" presName="upArrowText" presStyleLbl="revTx" presStyleIdx="1" presStyleCnt="2">
        <dgm:presLayoutVars>
          <dgm:bulletEnabled val="1"/>
        </dgm:presLayoutVars>
      </dgm:prSet>
      <dgm:spPr/>
      <dgm:t>
        <a:bodyPr/>
        <a:lstStyle/>
        <a:p>
          <a:endParaRPr lang="en-US"/>
        </a:p>
      </dgm:t>
    </dgm:pt>
  </dgm:ptLst>
  <dgm:cxnLst>
    <dgm:cxn modelId="{72DF898D-5845-6E4A-9C94-1F909FA24B33}" srcId="{DCEC2F7F-0D0B-5A4A-969D-CF7CFF56025A}" destId="{58E288F7-3BD2-FD43-91DE-CEC7F6BB6107}" srcOrd="0" destOrd="0" parTransId="{574FFBD9-663E-1F4C-8DBE-BE5279E0873B}" sibTransId="{7D6851A3-8799-5548-9F70-4644254AD1E8}"/>
    <dgm:cxn modelId="{DF4871AD-C461-8E4C-8013-1C8F16F27EC6}" srcId="{DCEC2F7F-0D0B-5A4A-969D-CF7CFF56025A}" destId="{87A3E7C6-6396-AF42-B00C-C6E3D43983DE}" srcOrd="1" destOrd="0" parTransId="{9127F6F5-8D1C-864E-A215-5CA3C34A2C10}" sibTransId="{16C35A1E-1110-ED4B-8494-FECEBA9CE11E}"/>
    <dgm:cxn modelId="{3FAA0C1D-089A-3B4B-9E02-4A9DA6F5013B}" type="presOf" srcId="{87A3E7C6-6396-AF42-B00C-C6E3D43983DE}" destId="{5F3CC4CF-D489-E044-87DF-407B1760C7D4}" srcOrd="0" destOrd="0" presId="urn:microsoft.com/office/officeart/2005/8/layout/arrow3"/>
    <dgm:cxn modelId="{217CBE64-C5C4-D544-8EAF-770C55804394}" type="presOf" srcId="{58E288F7-3BD2-FD43-91DE-CEC7F6BB6107}" destId="{A5255F93-7FF4-884B-9172-C7742EB0E759}" srcOrd="0" destOrd="0" presId="urn:microsoft.com/office/officeart/2005/8/layout/arrow3"/>
    <dgm:cxn modelId="{28E597AD-420B-AF42-8D4B-C19210CEAD23}" type="presOf" srcId="{DCEC2F7F-0D0B-5A4A-969D-CF7CFF56025A}" destId="{E7C69280-80BA-9C43-A382-5BFBA8C319BF}" srcOrd="0" destOrd="0" presId="urn:microsoft.com/office/officeart/2005/8/layout/arrow3"/>
    <dgm:cxn modelId="{2308EB71-AD0B-EE40-A03E-9B156AA8E251}" type="presParOf" srcId="{E7C69280-80BA-9C43-A382-5BFBA8C319BF}" destId="{9EC9F83F-5EB2-3648-A768-FA0F63AB07DF}" srcOrd="0" destOrd="0" presId="urn:microsoft.com/office/officeart/2005/8/layout/arrow3"/>
    <dgm:cxn modelId="{82C3E49A-1AA1-0A41-BCE3-C9044575A362}" type="presParOf" srcId="{E7C69280-80BA-9C43-A382-5BFBA8C319BF}" destId="{2741B224-B9A1-EA4B-86C4-5408B010024B}" srcOrd="1" destOrd="0" presId="urn:microsoft.com/office/officeart/2005/8/layout/arrow3"/>
    <dgm:cxn modelId="{A7CA4928-6043-004E-B7E6-51B348FF1AC0}" type="presParOf" srcId="{E7C69280-80BA-9C43-A382-5BFBA8C319BF}" destId="{A5255F93-7FF4-884B-9172-C7742EB0E759}" srcOrd="2" destOrd="0" presId="urn:microsoft.com/office/officeart/2005/8/layout/arrow3"/>
    <dgm:cxn modelId="{EF3E3A2B-38AA-E74A-9CFA-D7410A4AC9FD}" type="presParOf" srcId="{E7C69280-80BA-9C43-A382-5BFBA8C319BF}" destId="{EF95B43B-C551-384D-BABE-8BF99D9941B9}" srcOrd="3" destOrd="0" presId="urn:microsoft.com/office/officeart/2005/8/layout/arrow3"/>
    <dgm:cxn modelId="{EAC5DD45-9753-204E-9014-AE515253568C}" type="presParOf" srcId="{E7C69280-80BA-9C43-A382-5BFBA8C319BF}" destId="{5F3CC4CF-D489-E044-87DF-407B1760C7D4}"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A8CE7E-A9FC-46C2-AF68-C400C207F3D9}">
      <dsp:nvSpPr>
        <dsp:cNvPr id="0" name=""/>
        <dsp:cNvSpPr/>
      </dsp:nvSpPr>
      <dsp:spPr>
        <a:xfrm>
          <a:off x="1501556" y="-26693"/>
          <a:ext cx="5777996" cy="5777996"/>
        </a:xfrm>
        <a:prstGeom prst="circularArrow">
          <a:avLst>
            <a:gd name="adj1" fmla="val 5274"/>
            <a:gd name="adj2" fmla="val 312630"/>
            <a:gd name="adj3" fmla="val 14223026"/>
            <a:gd name="adj4" fmla="val 1713000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C682D-9883-4634-A8C6-F075DF5A4B65}">
      <dsp:nvSpPr>
        <dsp:cNvPr id="0" name=""/>
        <dsp:cNvSpPr/>
      </dsp:nvSpPr>
      <dsp:spPr>
        <a:xfrm>
          <a:off x="3289003" y="-19739"/>
          <a:ext cx="2203102" cy="11015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START with </a:t>
          </a:r>
        </a:p>
        <a:p>
          <a:pPr lvl="0" algn="ctr" defTabSz="488950">
            <a:lnSpc>
              <a:spcPct val="90000"/>
            </a:lnSpc>
            <a:spcBef>
              <a:spcPct val="0"/>
            </a:spcBef>
            <a:spcAft>
              <a:spcPct val="35000"/>
            </a:spcAft>
          </a:pPr>
          <a:r>
            <a:rPr lang="en-US" sz="1100" b="1" kern="1200" dirty="0" smtClean="0">
              <a:solidFill>
                <a:schemeClr val="tx1"/>
              </a:solidFill>
              <a:latin typeface="+mj-lt"/>
            </a:rPr>
            <a:t>Asking </a:t>
          </a:r>
          <a:r>
            <a:rPr lang="en-US" sz="1100" b="0" kern="1200" dirty="0" smtClean="0">
              <a:solidFill>
                <a:schemeClr val="tx1"/>
              </a:solidFill>
              <a:latin typeface="+mj-lt"/>
            </a:rPr>
            <a:t>w</a:t>
          </a:r>
          <a:r>
            <a:rPr lang="en-US" sz="1100" kern="1200" dirty="0" smtClean="0">
              <a:solidFill>
                <a:schemeClr val="tx1"/>
              </a:solidFill>
              <a:latin typeface="+mj-lt"/>
            </a:rPr>
            <a:t>hat does the resident want?</a:t>
          </a:r>
          <a:endParaRPr lang="en-US" sz="1100" kern="1200" dirty="0">
            <a:solidFill>
              <a:schemeClr val="tx1"/>
            </a:solidFill>
          </a:endParaRPr>
        </a:p>
      </dsp:txBody>
      <dsp:txXfrm>
        <a:off x="3289003" y="-19739"/>
        <a:ext cx="2203102" cy="1101551"/>
      </dsp:txXfrm>
    </dsp:sp>
    <dsp:sp modelId="{27534C1C-B865-41DD-87D4-C5EC6EDBDF8E}">
      <dsp:nvSpPr>
        <dsp:cNvPr id="0" name=""/>
        <dsp:cNvSpPr/>
      </dsp:nvSpPr>
      <dsp:spPr>
        <a:xfrm>
          <a:off x="5562599" y="1177778"/>
          <a:ext cx="2203102" cy="1336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dirty="0" smtClean="0">
              <a:solidFill>
                <a:schemeClr val="tx1"/>
              </a:solidFill>
            </a:rPr>
            <a:t>Assess /Evaluate-  </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Lifestyle, drinking patterns, diagnosis, medications, depression, other</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Never jump to an answer . </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What is the need?  Why? Who has information?  </a:t>
          </a:r>
          <a:endParaRPr lang="en-US" sz="1100" kern="1200" dirty="0">
            <a:solidFill>
              <a:schemeClr val="tx1"/>
            </a:solidFill>
          </a:endParaRPr>
        </a:p>
      </dsp:txBody>
      <dsp:txXfrm>
        <a:off x="5562599" y="1177778"/>
        <a:ext cx="2203102" cy="1336820"/>
      </dsp:txXfrm>
    </dsp:sp>
    <dsp:sp modelId="{74762E55-D12B-4534-B214-C57EADDCA71F}">
      <dsp:nvSpPr>
        <dsp:cNvPr id="0" name=""/>
        <dsp:cNvSpPr/>
      </dsp:nvSpPr>
      <dsp:spPr>
        <a:xfrm>
          <a:off x="5715008" y="2971793"/>
          <a:ext cx="2203102" cy="11015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Action Plan </a:t>
          </a:r>
          <a:r>
            <a:rPr lang="en-US" sz="1100" kern="1200" dirty="0" smtClean="0">
              <a:solidFill>
                <a:schemeClr val="tx1"/>
              </a:solidFill>
              <a:latin typeface="+mj-lt"/>
            </a:rPr>
            <a:t>– </a:t>
          </a:r>
        </a:p>
        <a:p>
          <a:pPr lvl="0" algn="ctr" defTabSz="488950">
            <a:lnSpc>
              <a:spcPct val="90000"/>
            </a:lnSpc>
            <a:spcBef>
              <a:spcPct val="0"/>
            </a:spcBef>
            <a:spcAft>
              <a:spcPct val="35000"/>
            </a:spcAft>
          </a:pPr>
          <a:r>
            <a:rPr lang="en-US" sz="1100" kern="1200" dirty="0" smtClean="0">
              <a:solidFill>
                <a:schemeClr val="tx1"/>
              </a:solidFill>
              <a:latin typeface="+mj-lt"/>
            </a:rPr>
            <a:t>Create a CP/SP to support the residents preferences, choices,  </a:t>
          </a:r>
        </a:p>
        <a:p>
          <a:pPr lvl="0" algn="ctr" defTabSz="488950">
            <a:lnSpc>
              <a:spcPct val="90000"/>
            </a:lnSpc>
            <a:spcBef>
              <a:spcPct val="0"/>
            </a:spcBef>
            <a:spcAft>
              <a:spcPct val="35000"/>
            </a:spcAft>
          </a:pPr>
          <a:r>
            <a:rPr lang="en-US" sz="1100" kern="1200" dirty="0" smtClean="0">
              <a:solidFill>
                <a:schemeClr val="tx1"/>
              </a:solidFill>
              <a:latin typeface="+mj-lt"/>
            </a:rPr>
            <a:t> </a:t>
          </a:r>
          <a:endParaRPr lang="en-US" sz="1100" kern="1200" dirty="0">
            <a:solidFill>
              <a:schemeClr val="tx1"/>
            </a:solidFill>
          </a:endParaRPr>
        </a:p>
      </dsp:txBody>
      <dsp:txXfrm>
        <a:off x="5715008" y="2971793"/>
        <a:ext cx="2203102" cy="1101551"/>
      </dsp:txXfrm>
    </dsp:sp>
    <dsp:sp modelId="{16AB80AC-154B-49BE-B289-6D3216648A2F}">
      <dsp:nvSpPr>
        <dsp:cNvPr id="0" name=""/>
        <dsp:cNvSpPr/>
      </dsp:nvSpPr>
      <dsp:spPr>
        <a:xfrm>
          <a:off x="4038593" y="4419597"/>
          <a:ext cx="2203102" cy="11837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dirty="0" smtClean="0">
              <a:solidFill>
                <a:schemeClr val="tx1"/>
              </a:solidFill>
              <a:latin typeface="+mj-lt"/>
            </a:rPr>
            <a:t>Apply Critical Thinking and Root Cause Analysis:</a:t>
          </a:r>
        </a:p>
        <a:p>
          <a:pPr lvl="0" algn="l" defTabSz="488950">
            <a:lnSpc>
              <a:spcPct val="90000"/>
            </a:lnSpc>
            <a:spcBef>
              <a:spcPct val="0"/>
            </a:spcBef>
            <a:spcAft>
              <a:spcPct val="35000"/>
            </a:spcAft>
          </a:pPr>
          <a:r>
            <a:rPr lang="en-US" sz="1100" b="1" kern="1200" dirty="0" err="1" smtClean="0">
              <a:solidFill>
                <a:schemeClr val="tx1"/>
              </a:solidFill>
              <a:latin typeface="+mj-lt"/>
            </a:rPr>
            <a:t>Risk:Action</a:t>
          </a:r>
          <a:r>
            <a:rPr lang="en-US" sz="1100" b="1" kern="1200" dirty="0" smtClean="0">
              <a:solidFill>
                <a:schemeClr val="tx1"/>
              </a:solidFill>
              <a:latin typeface="+mj-lt"/>
            </a:rPr>
            <a:t> Ratio</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latin typeface="+mj-lt"/>
            </a:rPr>
            <a:t>The higher the risk the more timely and creative you must be </a:t>
          </a:r>
        </a:p>
      </dsp:txBody>
      <dsp:txXfrm>
        <a:off x="4038593" y="4419597"/>
        <a:ext cx="2203102" cy="1183749"/>
      </dsp:txXfrm>
    </dsp:sp>
    <dsp:sp modelId="{48CC3429-3EB7-4C8B-93BD-D276DD8B629B}">
      <dsp:nvSpPr>
        <dsp:cNvPr id="0" name=""/>
        <dsp:cNvSpPr/>
      </dsp:nvSpPr>
      <dsp:spPr>
        <a:xfrm>
          <a:off x="1088517" y="3369713"/>
          <a:ext cx="2544121" cy="13546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dirty="0" smtClean="0">
              <a:solidFill>
                <a:schemeClr val="tx1"/>
              </a:solidFill>
              <a:latin typeface="+mj-lt"/>
            </a:rPr>
            <a:t>Implement that Plan &amp; Monitor</a:t>
          </a:r>
          <a:endParaRPr lang="en-US" sz="1100" b="1"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latin typeface="+mj-lt"/>
            </a:rPr>
            <a:t>Carry out the services/plan</a:t>
          </a:r>
        </a:p>
        <a:p>
          <a:pPr marL="57150" lvl="1" indent="-57150" algn="l" defTabSz="488950">
            <a:lnSpc>
              <a:spcPct val="90000"/>
            </a:lnSpc>
            <a:spcBef>
              <a:spcPct val="0"/>
            </a:spcBef>
            <a:spcAft>
              <a:spcPct val="15000"/>
            </a:spcAft>
            <a:buChar char="••"/>
          </a:pPr>
          <a:r>
            <a:rPr lang="en-US" sz="1100" kern="1200" dirty="0" smtClean="0">
              <a:solidFill>
                <a:schemeClr val="tx1"/>
              </a:solidFill>
              <a:latin typeface="+mj-lt"/>
            </a:rPr>
            <a:t>What do staff need to monitor ?</a:t>
          </a:r>
        </a:p>
      </dsp:txBody>
      <dsp:txXfrm>
        <a:off x="1088517" y="3369713"/>
        <a:ext cx="2544121" cy="1354687"/>
      </dsp:txXfrm>
    </dsp:sp>
    <dsp:sp modelId="{E5A31F12-1C8D-4BBC-9F1E-823EBFABBA85}">
      <dsp:nvSpPr>
        <dsp:cNvPr id="0" name=""/>
        <dsp:cNvSpPr/>
      </dsp:nvSpPr>
      <dsp:spPr>
        <a:xfrm>
          <a:off x="838202" y="937335"/>
          <a:ext cx="2203102" cy="18820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dirty="0" smtClean="0">
              <a:solidFill>
                <a:schemeClr val="tx1"/>
              </a:solidFill>
              <a:latin typeface="+mj-lt"/>
            </a:rPr>
            <a:t>Accountability</a:t>
          </a:r>
          <a:r>
            <a:rPr lang="en-US" sz="1100" kern="1200" dirty="0" smtClean="0">
              <a:solidFill>
                <a:schemeClr val="tx1"/>
              </a:solidFill>
              <a:latin typeface="+mj-lt"/>
            </a:rPr>
            <a:t> –</a:t>
          </a:r>
        </a:p>
        <a:p>
          <a:pPr lvl="0" algn="l" defTabSz="488950">
            <a:lnSpc>
              <a:spcPct val="90000"/>
            </a:lnSpc>
            <a:spcBef>
              <a:spcPct val="0"/>
            </a:spcBef>
            <a:spcAft>
              <a:spcPct val="35000"/>
            </a:spcAft>
          </a:pPr>
          <a:r>
            <a:rPr lang="en-US" sz="1100" kern="1200" dirty="0" smtClean="0">
              <a:solidFill>
                <a:schemeClr val="tx1"/>
              </a:solidFill>
              <a:latin typeface="+mj-lt"/>
            </a:rPr>
            <a:t>Quality improvement tools to assure systems work.  </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latin typeface="+mj-lt"/>
            </a:rPr>
            <a:t>Train and </a:t>
          </a:r>
          <a:r>
            <a:rPr lang="en-US" sz="1100" kern="1200" dirty="0" err="1" smtClean="0">
              <a:solidFill>
                <a:schemeClr val="tx1"/>
              </a:solidFill>
              <a:latin typeface="+mj-lt"/>
            </a:rPr>
            <a:t>inservice</a:t>
          </a:r>
          <a:r>
            <a:rPr lang="en-US" sz="1100" kern="1200" dirty="0" smtClean="0">
              <a:solidFill>
                <a:schemeClr val="tx1"/>
              </a:solidFill>
              <a:latin typeface="+mj-lt"/>
            </a:rPr>
            <a:t> staff (routinely)</a:t>
          </a:r>
        </a:p>
        <a:p>
          <a:pPr marL="57150" lvl="1" indent="-57150" algn="l" defTabSz="488950">
            <a:lnSpc>
              <a:spcPct val="90000"/>
            </a:lnSpc>
            <a:spcBef>
              <a:spcPct val="0"/>
            </a:spcBef>
            <a:spcAft>
              <a:spcPct val="15000"/>
            </a:spcAft>
            <a:buChar char="••"/>
          </a:pPr>
          <a:r>
            <a:rPr lang="en-US" sz="1100" kern="1200" dirty="0" smtClean="0">
              <a:solidFill>
                <a:schemeClr val="tx1"/>
              </a:solidFill>
              <a:latin typeface="+mj-lt"/>
            </a:rPr>
            <a:t>Document your process and actions.</a:t>
          </a:r>
        </a:p>
        <a:p>
          <a:pPr marL="57150" lvl="1" indent="-57150" algn="l" defTabSz="488950">
            <a:lnSpc>
              <a:spcPct val="90000"/>
            </a:lnSpc>
            <a:spcBef>
              <a:spcPct val="0"/>
            </a:spcBef>
            <a:spcAft>
              <a:spcPct val="15000"/>
            </a:spcAft>
            <a:buChar char="••"/>
          </a:pPr>
          <a:r>
            <a:rPr lang="en-US" sz="1100" kern="1200" dirty="0" smtClean="0">
              <a:solidFill>
                <a:schemeClr val="tx1"/>
              </a:solidFill>
              <a:latin typeface="+mj-lt"/>
            </a:rPr>
            <a:t>Put high risk residents on high alert monitoring systems </a:t>
          </a:r>
        </a:p>
      </dsp:txBody>
      <dsp:txXfrm>
        <a:off x="838202" y="937335"/>
        <a:ext cx="2203102" cy="18820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82CD66-763C-4130-B480-E3959E85E93B}">
      <dsp:nvSpPr>
        <dsp:cNvPr id="0" name=""/>
        <dsp:cNvSpPr/>
      </dsp:nvSpPr>
      <dsp:spPr>
        <a:xfrm>
          <a:off x="2003565" y="63297"/>
          <a:ext cx="1376957" cy="5277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Preferences</a:t>
          </a:r>
          <a:endParaRPr lang="en-US" sz="1800" kern="1200" dirty="0"/>
        </a:p>
      </dsp:txBody>
      <dsp:txXfrm>
        <a:off x="2003565" y="63297"/>
        <a:ext cx="1376957" cy="527776"/>
      </dsp:txXfrm>
    </dsp:sp>
    <dsp:sp modelId="{D58F9466-FB18-448B-93B4-555E2A6DB3C9}">
      <dsp:nvSpPr>
        <dsp:cNvPr id="0" name=""/>
        <dsp:cNvSpPr/>
      </dsp:nvSpPr>
      <dsp:spPr>
        <a:xfrm>
          <a:off x="887921" y="308794"/>
          <a:ext cx="3573590" cy="3573590"/>
        </a:xfrm>
        <a:custGeom>
          <a:avLst/>
          <a:gdLst/>
          <a:ahLst/>
          <a:cxnLst/>
          <a:rect l="0" t="0" r="0" b="0"/>
          <a:pathLst>
            <a:path>
              <a:moveTo>
                <a:pt x="2501070" y="148977"/>
              </a:moveTo>
              <a:arcTo wR="1786795" hR="1786795" stAng="17613762" swAng="17605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9D4CB6-ABD4-4F46-A521-0EBCB550C04A}">
      <dsp:nvSpPr>
        <dsp:cNvPr id="0" name=""/>
        <dsp:cNvSpPr/>
      </dsp:nvSpPr>
      <dsp:spPr>
        <a:xfrm>
          <a:off x="3710772" y="1025268"/>
          <a:ext cx="1402954" cy="113481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Health  Issues  Medication</a:t>
          </a:r>
        </a:p>
      </dsp:txBody>
      <dsp:txXfrm>
        <a:off x="3710772" y="1025268"/>
        <a:ext cx="1402954" cy="1134817"/>
      </dsp:txXfrm>
    </dsp:sp>
    <dsp:sp modelId="{3CE44FEE-F33B-4DC3-97C9-50494D7BE668}">
      <dsp:nvSpPr>
        <dsp:cNvPr id="0" name=""/>
        <dsp:cNvSpPr/>
      </dsp:nvSpPr>
      <dsp:spPr>
        <a:xfrm>
          <a:off x="926111" y="358031"/>
          <a:ext cx="3573590" cy="3573590"/>
        </a:xfrm>
        <a:custGeom>
          <a:avLst/>
          <a:gdLst/>
          <a:ahLst/>
          <a:cxnLst/>
          <a:rect l="0" t="0" r="0" b="0"/>
          <a:pathLst>
            <a:path>
              <a:moveTo>
                <a:pt x="3573391" y="1813448"/>
              </a:moveTo>
              <a:arcTo wR="1786795" hR="1786795" stAng="51283" swAng="21876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7DC4AB-DEA0-4E51-9CC5-0EC90B6A2A59}">
      <dsp:nvSpPr>
        <dsp:cNvPr id="0" name=""/>
        <dsp:cNvSpPr/>
      </dsp:nvSpPr>
      <dsp:spPr>
        <a:xfrm>
          <a:off x="3074679" y="3237046"/>
          <a:ext cx="1376957" cy="7066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Capabilities</a:t>
          </a:r>
          <a:endParaRPr lang="en-US" sz="1800" kern="1200" dirty="0"/>
        </a:p>
      </dsp:txBody>
      <dsp:txXfrm>
        <a:off x="3074679" y="3237046"/>
        <a:ext cx="1376957" cy="706656"/>
      </dsp:txXfrm>
    </dsp:sp>
    <dsp:sp modelId="{7E0A0E89-C49F-475B-ADF5-9EEC51FD2C52}">
      <dsp:nvSpPr>
        <dsp:cNvPr id="0" name=""/>
        <dsp:cNvSpPr/>
      </dsp:nvSpPr>
      <dsp:spPr>
        <a:xfrm>
          <a:off x="675851" y="429113"/>
          <a:ext cx="3573590" cy="3573590"/>
        </a:xfrm>
        <a:custGeom>
          <a:avLst/>
          <a:gdLst/>
          <a:ahLst/>
          <a:cxnLst/>
          <a:rect l="0" t="0" r="0" b="0"/>
          <a:pathLst>
            <a:path>
              <a:moveTo>
                <a:pt x="2390694" y="3468444"/>
              </a:moveTo>
              <a:arcTo wR="1786795" hR="1786795" stAng="4214772" swAng="164755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DB14B3-B008-498C-B40C-FC384EB47698}">
      <dsp:nvSpPr>
        <dsp:cNvPr id="0" name=""/>
        <dsp:cNvSpPr/>
      </dsp:nvSpPr>
      <dsp:spPr>
        <a:xfrm>
          <a:off x="837546" y="3274433"/>
          <a:ext cx="1376957" cy="7256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Risk Factors</a:t>
          </a:r>
          <a:endParaRPr lang="en-US" sz="1800" kern="1200" dirty="0"/>
        </a:p>
      </dsp:txBody>
      <dsp:txXfrm>
        <a:off x="837546" y="3274433"/>
        <a:ext cx="1376957" cy="725675"/>
      </dsp:txXfrm>
    </dsp:sp>
    <dsp:sp modelId="{AFD16E6F-69C8-4EC7-8205-079049548DD3}">
      <dsp:nvSpPr>
        <dsp:cNvPr id="0" name=""/>
        <dsp:cNvSpPr/>
      </dsp:nvSpPr>
      <dsp:spPr>
        <a:xfrm>
          <a:off x="805798" y="397794"/>
          <a:ext cx="3573590" cy="3573590"/>
        </a:xfrm>
        <a:custGeom>
          <a:avLst/>
          <a:gdLst/>
          <a:ahLst/>
          <a:cxnLst/>
          <a:rect l="0" t="0" r="0" b="0"/>
          <a:pathLst>
            <a:path>
              <a:moveTo>
                <a:pt x="363104" y="2866491"/>
              </a:moveTo>
              <a:arcTo wR="1786795" hR="1786795" stAng="8569447" swAng="24632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6C6AD0-5570-44F3-AD24-00F0494A2727}">
      <dsp:nvSpPr>
        <dsp:cNvPr id="0" name=""/>
        <dsp:cNvSpPr/>
      </dsp:nvSpPr>
      <dsp:spPr>
        <a:xfrm>
          <a:off x="266817" y="1025269"/>
          <a:ext cx="1281782" cy="102573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Lifestyle</a:t>
          </a:r>
        </a:p>
        <a:p>
          <a:pPr lvl="0" algn="ctr" defTabSz="800100">
            <a:lnSpc>
              <a:spcPct val="90000"/>
            </a:lnSpc>
            <a:spcBef>
              <a:spcPct val="0"/>
            </a:spcBef>
            <a:spcAft>
              <a:spcPct val="35000"/>
            </a:spcAft>
          </a:pPr>
          <a:r>
            <a:rPr lang="en-US" sz="1800" kern="1200" dirty="0" smtClean="0"/>
            <a:t>Life Patterns</a:t>
          </a:r>
          <a:endParaRPr lang="en-US" sz="1800" kern="1200" dirty="0"/>
        </a:p>
      </dsp:txBody>
      <dsp:txXfrm>
        <a:off x="266817" y="1025269"/>
        <a:ext cx="1281782" cy="1025731"/>
      </dsp:txXfrm>
    </dsp:sp>
    <dsp:sp modelId="{A159459C-6340-49B8-B303-43D97B9F1A2C}">
      <dsp:nvSpPr>
        <dsp:cNvPr id="0" name=""/>
        <dsp:cNvSpPr/>
      </dsp:nvSpPr>
      <dsp:spPr>
        <a:xfrm>
          <a:off x="752678" y="388921"/>
          <a:ext cx="3573590" cy="3573590"/>
        </a:xfrm>
        <a:custGeom>
          <a:avLst/>
          <a:gdLst/>
          <a:ahLst/>
          <a:cxnLst/>
          <a:rect l="0" t="0" r="0" b="0"/>
          <a:pathLst>
            <a:path>
              <a:moveTo>
                <a:pt x="426095" y="628722"/>
              </a:moveTo>
              <a:arcTo wR="1786795" hR="1786795" stAng="13224039" swAng="19095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4679FD-4081-2445-B8C7-B0EF62E715E5}">
      <dsp:nvSpPr>
        <dsp:cNvPr id="0" name=""/>
        <dsp:cNvSpPr/>
      </dsp:nvSpPr>
      <dsp:spPr>
        <a:xfrm>
          <a:off x="1446769" y="-438500"/>
          <a:ext cx="5717061" cy="5717061"/>
        </a:xfrm>
        <a:prstGeom prst="circularArrow">
          <a:avLst>
            <a:gd name="adj1" fmla="val 5689"/>
            <a:gd name="adj2" fmla="val 340510"/>
            <a:gd name="adj3" fmla="val 12364486"/>
            <a:gd name="adj4" fmla="val 18310849"/>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59719-2566-3F41-A162-4EB753C120BD}">
      <dsp:nvSpPr>
        <dsp:cNvPr id="0" name=""/>
        <dsp:cNvSpPr/>
      </dsp:nvSpPr>
      <dsp:spPr>
        <a:xfrm>
          <a:off x="2270373" y="484491"/>
          <a:ext cx="4069853" cy="8744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Mike’s Drinking </a:t>
          </a:r>
          <a:endParaRPr lang="en-US" sz="1100" kern="1200" dirty="0">
            <a:solidFill>
              <a:schemeClr val="tx1"/>
            </a:solidFill>
          </a:endParaRPr>
        </a:p>
      </dsp:txBody>
      <dsp:txXfrm>
        <a:off x="2270373" y="484491"/>
        <a:ext cx="4069853" cy="874489"/>
      </dsp:txXfrm>
    </dsp:sp>
    <dsp:sp modelId="{EB66078C-40AA-0D42-8752-FCAA1C3FA5E5}">
      <dsp:nvSpPr>
        <dsp:cNvPr id="0" name=""/>
        <dsp:cNvSpPr/>
      </dsp:nvSpPr>
      <dsp:spPr>
        <a:xfrm>
          <a:off x="4052473" y="2410607"/>
          <a:ext cx="4069853" cy="12639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What interventions  have been done after discovery of the situation to try and resolve the issue? </a:t>
          </a:r>
          <a:endParaRPr lang="en-US" sz="1100" kern="1200" dirty="0">
            <a:solidFill>
              <a:schemeClr val="tx1"/>
            </a:solidFill>
          </a:endParaRPr>
        </a:p>
      </dsp:txBody>
      <dsp:txXfrm>
        <a:off x="4052473" y="2410607"/>
        <a:ext cx="4069853" cy="1263954"/>
      </dsp:txXfrm>
    </dsp:sp>
    <dsp:sp modelId="{74762E55-D12B-4534-B214-C57EADDCA71F}">
      <dsp:nvSpPr>
        <dsp:cNvPr id="0" name=""/>
        <dsp:cNvSpPr/>
      </dsp:nvSpPr>
      <dsp:spPr>
        <a:xfrm>
          <a:off x="346327" y="3800686"/>
          <a:ext cx="4069853" cy="10099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Can facility issue Move-Out Notice</a:t>
          </a:r>
          <a:endParaRPr lang="en-US" sz="1100" kern="1200" dirty="0">
            <a:solidFill>
              <a:schemeClr val="tx1"/>
            </a:solidFill>
          </a:endParaRPr>
        </a:p>
      </dsp:txBody>
      <dsp:txXfrm>
        <a:off x="346327" y="3800686"/>
        <a:ext cx="4069853" cy="100993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A8CE7E-A9FC-46C2-AF68-C400C207F3D9}">
      <dsp:nvSpPr>
        <dsp:cNvPr id="0" name=""/>
        <dsp:cNvSpPr/>
      </dsp:nvSpPr>
      <dsp:spPr>
        <a:xfrm>
          <a:off x="1501556" y="75428"/>
          <a:ext cx="5777996" cy="5777996"/>
        </a:xfrm>
        <a:prstGeom prst="circularArrow">
          <a:avLst>
            <a:gd name="adj1" fmla="val 5274"/>
            <a:gd name="adj2" fmla="val 312630"/>
            <a:gd name="adj3" fmla="val 14223026"/>
            <a:gd name="adj4" fmla="val 1713000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C682D-9883-4634-A8C6-F075DF5A4B65}">
      <dsp:nvSpPr>
        <dsp:cNvPr id="0" name=""/>
        <dsp:cNvSpPr/>
      </dsp:nvSpPr>
      <dsp:spPr>
        <a:xfrm>
          <a:off x="3289003" y="82382"/>
          <a:ext cx="2203102" cy="11015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What </a:t>
          </a:r>
          <a:r>
            <a:rPr lang="en-US" sz="1100" kern="1200" dirty="0" smtClean="0">
              <a:solidFill>
                <a:schemeClr val="tx1"/>
              </a:solidFill>
              <a:latin typeface="+mj-lt"/>
            </a:rPr>
            <a:t>does Mike want?</a:t>
          </a:r>
          <a:endParaRPr lang="en-US" sz="1100" kern="1200" dirty="0">
            <a:solidFill>
              <a:schemeClr val="tx1"/>
            </a:solidFill>
          </a:endParaRPr>
        </a:p>
      </dsp:txBody>
      <dsp:txXfrm>
        <a:off x="3289003" y="82382"/>
        <a:ext cx="2203102" cy="1101551"/>
      </dsp:txXfrm>
    </dsp:sp>
    <dsp:sp modelId="{27534C1C-B865-41DD-87D4-C5EC6EDBDF8E}">
      <dsp:nvSpPr>
        <dsp:cNvPr id="0" name=""/>
        <dsp:cNvSpPr/>
      </dsp:nvSpPr>
      <dsp:spPr>
        <a:xfrm>
          <a:off x="5562599" y="1538026"/>
          <a:ext cx="2203102" cy="8205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Assess </a:t>
          </a:r>
          <a:endParaRPr lang="en-US" sz="1100" kern="1200" dirty="0">
            <a:solidFill>
              <a:schemeClr val="tx1"/>
            </a:solidFill>
          </a:endParaRPr>
        </a:p>
      </dsp:txBody>
      <dsp:txXfrm>
        <a:off x="5562599" y="1538026"/>
        <a:ext cx="2203102" cy="820567"/>
      </dsp:txXfrm>
    </dsp:sp>
    <dsp:sp modelId="{74762E55-D12B-4534-B214-C57EADDCA71F}">
      <dsp:nvSpPr>
        <dsp:cNvPr id="0" name=""/>
        <dsp:cNvSpPr/>
      </dsp:nvSpPr>
      <dsp:spPr>
        <a:xfrm>
          <a:off x="5715008" y="3073915"/>
          <a:ext cx="2203102" cy="11015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Mike’s Action Plan</a:t>
          </a:r>
          <a:endParaRPr lang="en-US" sz="1100" kern="1200" dirty="0">
            <a:solidFill>
              <a:schemeClr val="tx1"/>
            </a:solidFill>
          </a:endParaRPr>
        </a:p>
      </dsp:txBody>
      <dsp:txXfrm>
        <a:off x="5715008" y="3073915"/>
        <a:ext cx="2203102" cy="1101551"/>
      </dsp:txXfrm>
    </dsp:sp>
    <dsp:sp modelId="{16AB80AC-154B-49BE-B289-6D3216648A2F}">
      <dsp:nvSpPr>
        <dsp:cNvPr id="0" name=""/>
        <dsp:cNvSpPr/>
      </dsp:nvSpPr>
      <dsp:spPr>
        <a:xfrm>
          <a:off x="3576832" y="4745211"/>
          <a:ext cx="2203102" cy="7752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Interventions and Risks</a:t>
          </a:r>
          <a:endParaRPr lang="en-US" sz="1100" kern="1200" dirty="0">
            <a:solidFill>
              <a:schemeClr val="tx1"/>
            </a:solidFill>
          </a:endParaRPr>
        </a:p>
      </dsp:txBody>
      <dsp:txXfrm>
        <a:off x="3576832" y="4745211"/>
        <a:ext cx="2203102" cy="775260"/>
      </dsp:txXfrm>
    </dsp:sp>
    <dsp:sp modelId="{48CC3429-3EB7-4C8B-93BD-D276DD8B629B}">
      <dsp:nvSpPr>
        <dsp:cNvPr id="0" name=""/>
        <dsp:cNvSpPr/>
      </dsp:nvSpPr>
      <dsp:spPr>
        <a:xfrm>
          <a:off x="722960" y="3470661"/>
          <a:ext cx="2544121" cy="9336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Implement/Monitor</a:t>
          </a:r>
          <a:endParaRPr lang="en-US" sz="1100" b="1" kern="1200" dirty="0">
            <a:solidFill>
              <a:schemeClr val="tx1"/>
            </a:solidFill>
          </a:endParaRPr>
        </a:p>
      </dsp:txBody>
      <dsp:txXfrm>
        <a:off x="722960" y="3470661"/>
        <a:ext cx="2544121" cy="933674"/>
      </dsp:txXfrm>
    </dsp:sp>
    <dsp:sp modelId="{E5A31F12-1C8D-4BBC-9F1E-823EBFABBA85}">
      <dsp:nvSpPr>
        <dsp:cNvPr id="0" name=""/>
        <dsp:cNvSpPr/>
      </dsp:nvSpPr>
      <dsp:spPr>
        <a:xfrm>
          <a:off x="838202" y="1423293"/>
          <a:ext cx="2203102" cy="11143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Accountability</a:t>
          </a:r>
          <a:endParaRPr lang="en-US" sz="1100" kern="1200" dirty="0" smtClean="0">
            <a:solidFill>
              <a:schemeClr val="tx1"/>
            </a:solidFill>
            <a:latin typeface="+mj-lt"/>
          </a:endParaRPr>
        </a:p>
      </dsp:txBody>
      <dsp:txXfrm>
        <a:off x="838202" y="1423293"/>
        <a:ext cx="2203102" cy="111439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A8CE7E-A9FC-46C2-AF68-C400C207F3D9}">
      <dsp:nvSpPr>
        <dsp:cNvPr id="0" name=""/>
        <dsp:cNvSpPr/>
      </dsp:nvSpPr>
      <dsp:spPr>
        <a:xfrm>
          <a:off x="1501556" y="94673"/>
          <a:ext cx="5777996" cy="5777996"/>
        </a:xfrm>
        <a:prstGeom prst="circularArrow">
          <a:avLst>
            <a:gd name="adj1" fmla="val 5274"/>
            <a:gd name="adj2" fmla="val 312630"/>
            <a:gd name="adj3" fmla="val 14223026"/>
            <a:gd name="adj4" fmla="val 1713000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C682D-9883-4634-A8C6-F075DF5A4B65}">
      <dsp:nvSpPr>
        <dsp:cNvPr id="0" name=""/>
        <dsp:cNvSpPr/>
      </dsp:nvSpPr>
      <dsp:spPr>
        <a:xfrm>
          <a:off x="3289003" y="101626"/>
          <a:ext cx="2203102" cy="11015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What </a:t>
          </a:r>
          <a:r>
            <a:rPr lang="en-US" sz="1100" kern="1200" dirty="0" smtClean="0">
              <a:solidFill>
                <a:schemeClr val="tx1"/>
              </a:solidFill>
              <a:latin typeface="+mj-lt"/>
            </a:rPr>
            <a:t>does Rose want?</a:t>
          </a:r>
          <a:endParaRPr lang="en-US" sz="1100" kern="1200" dirty="0">
            <a:solidFill>
              <a:schemeClr val="tx1"/>
            </a:solidFill>
          </a:endParaRPr>
        </a:p>
      </dsp:txBody>
      <dsp:txXfrm>
        <a:off x="3289003" y="101626"/>
        <a:ext cx="2203102" cy="1101551"/>
      </dsp:txXfrm>
    </dsp:sp>
    <dsp:sp modelId="{27534C1C-B865-41DD-87D4-C5EC6EDBDF8E}">
      <dsp:nvSpPr>
        <dsp:cNvPr id="0" name=""/>
        <dsp:cNvSpPr/>
      </dsp:nvSpPr>
      <dsp:spPr>
        <a:xfrm>
          <a:off x="5562599" y="1538026"/>
          <a:ext cx="2203102" cy="8205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Assess </a:t>
          </a:r>
          <a:endParaRPr lang="en-US" sz="1100" kern="1200" dirty="0">
            <a:solidFill>
              <a:schemeClr val="tx1"/>
            </a:solidFill>
          </a:endParaRPr>
        </a:p>
      </dsp:txBody>
      <dsp:txXfrm>
        <a:off x="5562599" y="1538026"/>
        <a:ext cx="2203102" cy="820567"/>
      </dsp:txXfrm>
    </dsp:sp>
    <dsp:sp modelId="{74762E55-D12B-4534-B214-C57EADDCA71F}">
      <dsp:nvSpPr>
        <dsp:cNvPr id="0" name=""/>
        <dsp:cNvSpPr/>
      </dsp:nvSpPr>
      <dsp:spPr>
        <a:xfrm>
          <a:off x="5715008" y="3073915"/>
          <a:ext cx="2203102" cy="11015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Rose’s Action Plan</a:t>
          </a:r>
          <a:endParaRPr lang="en-US" sz="1100" kern="1200" dirty="0">
            <a:solidFill>
              <a:schemeClr val="tx1"/>
            </a:solidFill>
          </a:endParaRPr>
        </a:p>
      </dsp:txBody>
      <dsp:txXfrm>
        <a:off x="5715008" y="3073915"/>
        <a:ext cx="2203102" cy="1101551"/>
      </dsp:txXfrm>
    </dsp:sp>
    <dsp:sp modelId="{16AB80AC-154B-49BE-B289-6D3216648A2F}">
      <dsp:nvSpPr>
        <dsp:cNvPr id="0" name=""/>
        <dsp:cNvSpPr/>
      </dsp:nvSpPr>
      <dsp:spPr>
        <a:xfrm>
          <a:off x="3576832" y="4745211"/>
          <a:ext cx="2203102" cy="7752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Interventions and Risks</a:t>
          </a:r>
          <a:endParaRPr lang="en-US" sz="1100" kern="1200" dirty="0">
            <a:solidFill>
              <a:schemeClr val="tx1"/>
            </a:solidFill>
          </a:endParaRPr>
        </a:p>
      </dsp:txBody>
      <dsp:txXfrm>
        <a:off x="3576832" y="4745211"/>
        <a:ext cx="2203102" cy="775260"/>
      </dsp:txXfrm>
    </dsp:sp>
    <dsp:sp modelId="{48CC3429-3EB7-4C8B-93BD-D276DD8B629B}">
      <dsp:nvSpPr>
        <dsp:cNvPr id="0" name=""/>
        <dsp:cNvSpPr/>
      </dsp:nvSpPr>
      <dsp:spPr>
        <a:xfrm>
          <a:off x="722960" y="3470661"/>
          <a:ext cx="2544121" cy="9336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Monitor</a:t>
          </a:r>
          <a:endParaRPr lang="en-US" sz="1100" b="1" kern="1200" dirty="0">
            <a:solidFill>
              <a:schemeClr val="tx1"/>
            </a:solidFill>
          </a:endParaRPr>
        </a:p>
      </dsp:txBody>
      <dsp:txXfrm>
        <a:off x="722960" y="3470661"/>
        <a:ext cx="2544121" cy="933674"/>
      </dsp:txXfrm>
    </dsp:sp>
    <dsp:sp modelId="{E5A31F12-1C8D-4BBC-9F1E-823EBFABBA85}">
      <dsp:nvSpPr>
        <dsp:cNvPr id="0" name=""/>
        <dsp:cNvSpPr/>
      </dsp:nvSpPr>
      <dsp:spPr>
        <a:xfrm>
          <a:off x="838202" y="1423293"/>
          <a:ext cx="2203102" cy="11143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mj-lt"/>
            </a:rPr>
            <a:t>Accountability</a:t>
          </a:r>
          <a:endParaRPr lang="en-US" sz="1100" kern="1200" dirty="0" smtClean="0">
            <a:solidFill>
              <a:schemeClr val="tx1"/>
            </a:solidFill>
            <a:latin typeface="+mj-lt"/>
          </a:endParaRPr>
        </a:p>
      </dsp:txBody>
      <dsp:txXfrm>
        <a:off x="838202" y="1423293"/>
        <a:ext cx="2203102" cy="111439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4679FD-4081-2445-B8C7-B0EF62E715E5}">
      <dsp:nvSpPr>
        <dsp:cNvPr id="0" name=""/>
        <dsp:cNvSpPr/>
      </dsp:nvSpPr>
      <dsp:spPr>
        <a:xfrm>
          <a:off x="1543036" y="-91317"/>
          <a:ext cx="5524526" cy="5524526"/>
        </a:xfrm>
        <a:prstGeom prst="circularArrow">
          <a:avLst>
            <a:gd name="adj1" fmla="val 4668"/>
            <a:gd name="adj2" fmla="val 272909"/>
            <a:gd name="adj3" fmla="val 12871711"/>
            <a:gd name="adj4" fmla="val 1800340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59719-2566-3F41-A162-4EB753C120BD}">
      <dsp:nvSpPr>
        <dsp:cNvPr id="0" name=""/>
        <dsp:cNvSpPr/>
      </dsp:nvSpPr>
      <dsp:spPr>
        <a:xfrm>
          <a:off x="2484797" y="567202"/>
          <a:ext cx="3641005" cy="78234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Rose’s drinking and aggression </a:t>
          </a:r>
          <a:endParaRPr lang="en-US" sz="1100" kern="1200" dirty="0">
            <a:solidFill>
              <a:schemeClr val="tx1"/>
            </a:solidFill>
          </a:endParaRPr>
        </a:p>
      </dsp:txBody>
      <dsp:txXfrm>
        <a:off x="2484797" y="567202"/>
        <a:ext cx="3641005" cy="782342"/>
      </dsp:txXfrm>
    </dsp:sp>
    <dsp:sp modelId="{EB66078C-40AA-0D42-8752-FCAA1C3FA5E5}">
      <dsp:nvSpPr>
        <dsp:cNvPr id="0" name=""/>
        <dsp:cNvSpPr/>
      </dsp:nvSpPr>
      <dsp:spPr>
        <a:xfrm>
          <a:off x="4452983" y="2330203"/>
          <a:ext cx="3641005" cy="11307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What interventions  have been done after discovery of the situation to try and resolve the issue? </a:t>
          </a:r>
          <a:endParaRPr lang="en-US" sz="1100" kern="1200" dirty="0">
            <a:solidFill>
              <a:schemeClr val="tx1"/>
            </a:solidFill>
          </a:endParaRPr>
        </a:p>
      </dsp:txBody>
      <dsp:txXfrm>
        <a:off x="4452983" y="2330203"/>
        <a:ext cx="3641005" cy="1130768"/>
      </dsp:txXfrm>
    </dsp:sp>
    <dsp:sp modelId="{433B4E76-787B-E14B-BAE6-4F1B12A2423F}">
      <dsp:nvSpPr>
        <dsp:cNvPr id="0" name=""/>
        <dsp:cNvSpPr/>
      </dsp:nvSpPr>
      <dsp:spPr>
        <a:xfrm>
          <a:off x="2484797" y="4627437"/>
          <a:ext cx="3641005" cy="59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 </a:t>
          </a:r>
          <a:endParaRPr lang="en-US" sz="1100" kern="1200" dirty="0">
            <a:solidFill>
              <a:schemeClr val="tx1"/>
            </a:solidFill>
          </a:endParaRPr>
        </a:p>
      </dsp:txBody>
      <dsp:txXfrm>
        <a:off x="2484797" y="4627437"/>
        <a:ext cx="3641005" cy="596560"/>
      </dsp:txXfrm>
    </dsp:sp>
    <dsp:sp modelId="{5B79A8EF-08CE-7E4B-919F-BD107EEE7975}">
      <dsp:nvSpPr>
        <dsp:cNvPr id="0" name=""/>
        <dsp:cNvSpPr/>
      </dsp:nvSpPr>
      <dsp:spPr>
        <a:xfrm>
          <a:off x="501125" y="2603714"/>
          <a:ext cx="3641005" cy="6766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n-US" sz="1100" kern="1200" dirty="0">
            <a:solidFill>
              <a:schemeClr val="tx1"/>
            </a:solidFill>
          </a:endParaRPr>
        </a:p>
      </dsp:txBody>
      <dsp:txXfrm>
        <a:off x="501125" y="2603714"/>
        <a:ext cx="3641005" cy="67666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4679FD-4081-2445-B8C7-B0EF62E715E5}">
      <dsp:nvSpPr>
        <dsp:cNvPr id="0" name=""/>
        <dsp:cNvSpPr/>
      </dsp:nvSpPr>
      <dsp:spPr>
        <a:xfrm>
          <a:off x="1543036" y="-189078"/>
          <a:ext cx="5524526" cy="5524526"/>
        </a:xfrm>
        <a:prstGeom prst="circularArrow">
          <a:avLst>
            <a:gd name="adj1" fmla="val 4668"/>
            <a:gd name="adj2" fmla="val 272909"/>
            <a:gd name="adj3" fmla="val 12871711"/>
            <a:gd name="adj4" fmla="val 1800340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59719-2566-3F41-A162-4EB753C120BD}">
      <dsp:nvSpPr>
        <dsp:cNvPr id="0" name=""/>
        <dsp:cNvSpPr/>
      </dsp:nvSpPr>
      <dsp:spPr>
        <a:xfrm>
          <a:off x="2484797" y="469441"/>
          <a:ext cx="3641005" cy="78234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Rose’s drinking and aggression </a:t>
          </a:r>
          <a:endParaRPr lang="en-US" sz="1100" kern="1200" dirty="0">
            <a:solidFill>
              <a:schemeClr val="tx1"/>
            </a:solidFill>
          </a:endParaRPr>
        </a:p>
      </dsp:txBody>
      <dsp:txXfrm>
        <a:off x="2484797" y="469441"/>
        <a:ext cx="3641005" cy="782342"/>
      </dsp:txXfrm>
    </dsp:sp>
    <dsp:sp modelId="{EB66078C-40AA-0D42-8752-FCAA1C3FA5E5}">
      <dsp:nvSpPr>
        <dsp:cNvPr id="0" name=""/>
        <dsp:cNvSpPr/>
      </dsp:nvSpPr>
      <dsp:spPr>
        <a:xfrm>
          <a:off x="4452983" y="2232442"/>
          <a:ext cx="3641005" cy="11307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What interventions  have been done after discovery of the situation to try and resolve the issue? </a:t>
          </a:r>
          <a:endParaRPr lang="en-US" sz="1100" kern="1200" dirty="0">
            <a:solidFill>
              <a:schemeClr val="tx1"/>
            </a:solidFill>
          </a:endParaRPr>
        </a:p>
      </dsp:txBody>
      <dsp:txXfrm>
        <a:off x="4452983" y="2232442"/>
        <a:ext cx="3641005" cy="1130768"/>
      </dsp:txXfrm>
    </dsp:sp>
    <dsp:sp modelId="{13D58D04-1CD9-3A43-B247-3FD0990AC87E}">
      <dsp:nvSpPr>
        <dsp:cNvPr id="0" name=""/>
        <dsp:cNvSpPr/>
      </dsp:nvSpPr>
      <dsp:spPr>
        <a:xfrm>
          <a:off x="2484797" y="4334154"/>
          <a:ext cx="3641005" cy="9876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Documentation: have all interventions been documented?</a:t>
          </a:r>
          <a:endParaRPr lang="en-US" sz="1100" kern="1200" dirty="0">
            <a:solidFill>
              <a:schemeClr val="tx1"/>
            </a:solidFill>
          </a:endParaRPr>
        </a:p>
      </dsp:txBody>
      <dsp:txXfrm>
        <a:off x="2484797" y="4334154"/>
        <a:ext cx="3641005" cy="987604"/>
      </dsp:txXfrm>
    </dsp:sp>
    <dsp:sp modelId="{74762E55-D12B-4534-B214-C57EADDCA71F}">
      <dsp:nvSpPr>
        <dsp:cNvPr id="0" name=""/>
        <dsp:cNvSpPr/>
      </dsp:nvSpPr>
      <dsp:spPr>
        <a:xfrm>
          <a:off x="285205" y="2304803"/>
          <a:ext cx="3641005" cy="90351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Issue Move-Out Notice</a:t>
          </a:r>
          <a:endParaRPr lang="en-US" sz="1100" kern="1200" dirty="0">
            <a:solidFill>
              <a:schemeClr val="tx1"/>
            </a:solidFill>
          </a:endParaRPr>
        </a:p>
      </dsp:txBody>
      <dsp:txXfrm>
        <a:off x="285205" y="2304803"/>
        <a:ext cx="3641005" cy="90351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C9F83F-5EB2-3648-A768-FA0F63AB07DF}">
      <dsp:nvSpPr>
        <dsp:cNvPr id="0" name=""/>
        <dsp:cNvSpPr/>
      </dsp:nvSpPr>
      <dsp:spPr>
        <a:xfrm rot="21300000">
          <a:off x="20797" y="1368817"/>
          <a:ext cx="6735721" cy="771341"/>
        </a:xfrm>
        <a:prstGeom prst="mathMinus">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dsp:style>
    </dsp:sp>
    <dsp:sp modelId="{2741B224-B9A1-EA4B-86C4-5408B010024B}">
      <dsp:nvSpPr>
        <dsp:cNvPr id="0" name=""/>
        <dsp:cNvSpPr/>
      </dsp:nvSpPr>
      <dsp:spPr>
        <a:xfrm>
          <a:off x="813278" y="175448"/>
          <a:ext cx="2033195" cy="1403590"/>
        </a:xfrm>
        <a:prstGeom prst="downArrow">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A5255F93-7FF4-884B-9172-C7742EB0E759}">
      <dsp:nvSpPr>
        <dsp:cNvPr id="0" name=""/>
        <dsp:cNvSpPr/>
      </dsp:nvSpPr>
      <dsp:spPr>
        <a:xfrm>
          <a:off x="3591978" y="0"/>
          <a:ext cx="2168741" cy="147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Resident’s right to drink. </a:t>
          </a:r>
          <a:endParaRPr lang="en-US" sz="2100" kern="1200" dirty="0"/>
        </a:p>
      </dsp:txBody>
      <dsp:txXfrm>
        <a:off x="3591978" y="0"/>
        <a:ext cx="2168741" cy="1473770"/>
      </dsp:txXfrm>
    </dsp:sp>
    <dsp:sp modelId="{EF95B43B-C551-384D-BABE-8BF99D9941B9}">
      <dsp:nvSpPr>
        <dsp:cNvPr id="0" name=""/>
        <dsp:cNvSpPr/>
      </dsp:nvSpPr>
      <dsp:spPr>
        <a:xfrm>
          <a:off x="3930843" y="1929937"/>
          <a:ext cx="2033195" cy="1403590"/>
        </a:xfrm>
        <a:prstGeom prst="upArrow">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5F3CC4CF-D489-E044-87DF-407B1760C7D4}">
      <dsp:nvSpPr>
        <dsp:cNvPr id="0" name=""/>
        <dsp:cNvSpPr/>
      </dsp:nvSpPr>
      <dsp:spPr>
        <a:xfrm>
          <a:off x="1016597" y="2035206"/>
          <a:ext cx="2168741" cy="147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Facility’s responsibility to provide a safe environment. </a:t>
          </a:r>
          <a:endParaRPr lang="en-US" sz="2100" kern="1200" dirty="0"/>
        </a:p>
      </dsp:txBody>
      <dsp:txXfrm>
        <a:off x="1016597" y="2035206"/>
        <a:ext cx="2168741" cy="147377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64B65F-66DA-C645-BAC6-F08E25B79720}" type="datetimeFigureOut">
              <a:rPr lang="en-US" smtClean="0"/>
              <a:pPr/>
              <a:t>3/8/2013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586F35-144B-474C-8503-F5D91831F0DD}" type="slidenum">
              <a:rPr lang="en-US" smtClean="0"/>
              <a:pPr/>
              <a:t>‹#›</a:t>
            </a:fld>
            <a:endParaRPr lang="en-US"/>
          </a:p>
        </p:txBody>
      </p:sp>
    </p:spTree>
    <p:extLst>
      <p:ext uri="{BB962C8B-B14F-4D97-AF65-F5344CB8AC3E}">
        <p14:creationId xmlns="" xmlns:p14="http://schemas.microsoft.com/office/powerpoint/2010/main" val="10071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7CAC6D-B74C-8941-A26C-93F3899D1BD7}" type="datetimeFigureOut">
              <a:rPr lang="en-US" smtClean="0"/>
              <a:pPr/>
              <a:t>3/8/2013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91645-6364-9D4F-A666-7F61E80A3F9C}" type="slidenum">
              <a:rPr lang="en-US" smtClean="0"/>
              <a:pPr/>
              <a:t>‹#›</a:t>
            </a:fld>
            <a:endParaRPr lang="en-US"/>
          </a:p>
        </p:txBody>
      </p:sp>
    </p:spTree>
    <p:extLst>
      <p:ext uri="{BB962C8B-B14F-4D97-AF65-F5344CB8AC3E}">
        <p14:creationId xmlns="" xmlns:p14="http://schemas.microsoft.com/office/powerpoint/2010/main" val="29711847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CMS and Culture Change &amp; Artifacts of Culture Change: Standards of Practice for Shifting Traditional Professional Control to Individualized Support of Self-Directed Living, December 21, 2006, 46. </a:t>
            </a:r>
          </a:p>
          <a:p>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11</a:t>
            </a:fld>
            <a:endParaRPr lang="en-US"/>
          </a:p>
        </p:txBody>
      </p:sp>
    </p:spTree>
    <p:extLst>
      <p:ext uri="{BB962C8B-B14F-4D97-AF65-F5344CB8AC3E}">
        <p14:creationId xmlns="" xmlns:p14="http://schemas.microsoft.com/office/powerpoint/2010/main" val="3749811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Please honor the resident’s choice, even if you don’t agree with their decision.  </a:t>
            </a:r>
          </a:p>
          <a:p>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12</a:t>
            </a:fld>
            <a:endParaRPr lang="en-US"/>
          </a:p>
        </p:txBody>
      </p:sp>
    </p:spTree>
    <p:extLst>
      <p:ext uri="{BB962C8B-B14F-4D97-AF65-F5344CB8AC3E}">
        <p14:creationId xmlns="" xmlns:p14="http://schemas.microsoft.com/office/powerpoint/2010/main" val="116345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08957"/>
            <a:fld id="{6C4C6952-2283-4DD0-9AEF-2C59ADCD5744}" type="slidenum">
              <a:rPr lang="en-US" smtClean="0"/>
              <a:pPr defTabSz="908957"/>
              <a:t>13</a:t>
            </a:fld>
            <a:endParaRPr lang="en-US" dirty="0" smtClean="0"/>
          </a:p>
        </p:txBody>
      </p:sp>
      <p:sp>
        <p:nvSpPr>
          <p:cNvPr id="83971" name="Rectangle 2"/>
          <p:cNvSpPr>
            <a:spLocks noGrp="1" noRot="1" noChangeAspect="1" noChangeArrowheads="1" noTextEdit="1"/>
          </p:cNvSpPr>
          <p:nvPr>
            <p:ph type="sldImg"/>
          </p:nvPr>
        </p:nvSpPr>
        <p:spPr>
          <a:xfrm>
            <a:off x="1143000" y="685800"/>
            <a:ext cx="4572000" cy="3429000"/>
          </a:xfrm>
          <a:ln/>
        </p:spPr>
      </p:sp>
      <p:sp>
        <p:nvSpPr>
          <p:cNvPr id="83972" name="Rectangle 3"/>
          <p:cNvSpPr>
            <a:spLocks noGrp="1" noChangeArrowheads="1"/>
          </p:cNvSpPr>
          <p:nvPr>
            <p:ph type="body" idx="1"/>
          </p:nvPr>
        </p:nvSpPr>
        <p:spPr>
          <a:noFill/>
          <a:ln/>
        </p:spPr>
        <p:txBody>
          <a:bodyPr/>
          <a:lstStyle/>
          <a:p>
            <a:pPr eaLnBrk="1" hangingPunct="1"/>
            <a:r>
              <a:rPr lang="en-US" smtClean="0">
                <a:latin typeface="Tekton" pitchFamily="34" charset="0"/>
              </a:rPr>
              <a:t>But when all is said and done we are in a business.  We are functionally optimal when we achieve a mission - provide quality outcomes for our customers - and when we make our margins - provide desired results for owners and share holders.  When these are out of balance we are often in trouble - either poor quality or poor financial performance.  And candidly neither is acceptable.</a:t>
            </a:r>
          </a:p>
          <a:p>
            <a:pPr eaLnBrk="1" hangingPunct="1"/>
            <a:r>
              <a:rPr lang="en-US" smtClean="0">
                <a:latin typeface="Tekton" pitchFamily="34" charset="0"/>
              </a:rPr>
              <a:t>	There are some basic tools that are crucial to balancing margin and decision.  Systematic accurate assessments are central both to determining price and creating an individualized plan.  Implementing a plan that captures what residents expect, need, and want is the key to delivering quality services and care.  And since the power structure in assisted living is uneven, efforts to preserve decision-making and control of their lives is central to creating satisfied consumers.  However, having satisfied consumers alone is not enough.  We must also make sure we can identify needs, respond appropriately to them, and evaluate the results of our efforts.  Further, we have to have the capacity to examine trends that may signal problems with the balance of margin and mission.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Review preprinted physician orders</a:t>
            </a:r>
          </a:p>
          <a:p>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16</a:t>
            </a:fld>
            <a:endParaRPr lang="en-US"/>
          </a:p>
        </p:txBody>
      </p:sp>
    </p:spTree>
    <p:extLst>
      <p:ext uri="{BB962C8B-B14F-4D97-AF65-F5344CB8AC3E}">
        <p14:creationId xmlns="" xmlns:p14="http://schemas.microsoft.com/office/powerpoint/2010/main" val="1700903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i="1" dirty="0" smtClean="0"/>
              <a:t>Antihistamines.</a:t>
            </a:r>
            <a:r>
              <a:rPr lang="en-US" dirty="0" smtClean="0"/>
              <a:t> Drugs such as </a:t>
            </a:r>
            <a:r>
              <a:rPr lang="en-US" dirty="0" err="1" smtClean="0"/>
              <a:t>diphenhydramine</a:t>
            </a:r>
            <a:r>
              <a:rPr lang="en-US" dirty="0" smtClean="0"/>
              <a:t> (Benadryl and others) are available without prescription to treat allergic symptoms and insomnia. Alcohol may intensify the sedation caused by some antihistamines (15). These drugs may cause excessive dizziness and sedation in older persons; the effects of combining alcohol and antihistamines may therefore be especially significant in this population (19). </a:t>
            </a:r>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as many as 60% of older persons abstain from alcohol, driving problems are the largest category of substance use problems in older adults.  </a:t>
            </a:r>
          </a:p>
          <a:p>
            <a:endParaRPr lang="en-US" baseline="0" dirty="0" smtClean="0"/>
          </a:p>
          <a:p>
            <a:r>
              <a:rPr lang="en-US" dirty="0" smtClean="0"/>
              <a:t>National</a:t>
            </a:r>
            <a:r>
              <a:rPr lang="en-US" baseline="0" dirty="0" smtClean="0"/>
              <a:t> Institute of Alcohol Abuse and Alcoholism</a:t>
            </a:r>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pPr defTabSz="908957"/>
            <a:fld id="{76CB3D75-FE3C-4D1B-BD06-25659222C56C}" type="slidenum">
              <a:rPr lang="en-US" smtClean="0"/>
              <a:pPr defTabSz="908957"/>
              <a:t>20</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defRPr/>
            </a:pPr>
            <a:r>
              <a:rPr lang="en-US" b="1" dirty="0" smtClean="0">
                <a:solidFill>
                  <a:schemeClr val="tx2"/>
                </a:solidFill>
              </a:rPr>
              <a:t>Ask </a:t>
            </a:r>
            <a:r>
              <a:rPr lang="en-US" dirty="0" smtClean="0">
                <a:solidFill>
                  <a:schemeClr val="tx1">
                    <a:lumMod val="85000"/>
                    <a:lumOff val="15000"/>
                  </a:schemeClr>
                </a:solidFill>
              </a:rPr>
              <a:t>– </a:t>
            </a:r>
          </a:p>
          <a:p>
            <a:pPr lvl="1">
              <a:defRPr/>
            </a:pPr>
            <a:r>
              <a:rPr lang="en-US" dirty="0" smtClean="0">
                <a:solidFill>
                  <a:schemeClr val="tx1">
                    <a:lumMod val="85000"/>
                    <a:lumOff val="15000"/>
                  </a:schemeClr>
                </a:solidFill>
              </a:rPr>
              <a:t>What does the resident want?</a:t>
            </a:r>
          </a:p>
          <a:p>
            <a:pPr lvl="1">
              <a:defRPr/>
            </a:pPr>
            <a:endParaRPr lang="en-US" dirty="0" smtClean="0">
              <a:solidFill>
                <a:schemeClr val="tx1">
                  <a:lumMod val="85000"/>
                  <a:lumOff val="15000"/>
                </a:schemeClr>
              </a:solidFill>
            </a:endParaRPr>
          </a:p>
          <a:p>
            <a:pPr>
              <a:defRPr/>
            </a:pPr>
            <a:r>
              <a:rPr lang="en-US" b="1" dirty="0" smtClean="0">
                <a:solidFill>
                  <a:schemeClr val="tx2"/>
                </a:solidFill>
              </a:rPr>
              <a:t>Assess -  </a:t>
            </a:r>
          </a:p>
          <a:p>
            <a:pPr lvl="1">
              <a:defRPr/>
            </a:pPr>
            <a:r>
              <a:rPr lang="en-US" dirty="0" smtClean="0">
                <a:solidFill>
                  <a:schemeClr val="tx1">
                    <a:lumMod val="85000"/>
                    <a:lumOff val="15000"/>
                  </a:schemeClr>
                </a:solidFill>
              </a:rPr>
              <a:t>Never jump to an answer without this step.  (RCA)</a:t>
            </a:r>
          </a:p>
          <a:p>
            <a:pPr>
              <a:buNone/>
              <a:defRPr/>
            </a:pPr>
            <a:endParaRPr lang="en-US" dirty="0" smtClean="0">
              <a:solidFill>
                <a:schemeClr val="tx1">
                  <a:lumMod val="85000"/>
                  <a:lumOff val="15000"/>
                </a:schemeClr>
              </a:solidFill>
            </a:endParaRPr>
          </a:p>
          <a:p>
            <a:pPr>
              <a:defRPr/>
            </a:pPr>
            <a:r>
              <a:rPr lang="en-US" b="1" dirty="0" smtClean="0">
                <a:solidFill>
                  <a:schemeClr val="tx2"/>
                </a:solidFill>
              </a:rPr>
              <a:t>Be  alert </a:t>
            </a:r>
            <a:r>
              <a:rPr lang="en-US" dirty="0" smtClean="0">
                <a:solidFill>
                  <a:schemeClr val="tx1">
                    <a:lumMod val="85000"/>
                    <a:lumOff val="15000"/>
                  </a:schemeClr>
                </a:solidFill>
              </a:rPr>
              <a:t>– </a:t>
            </a:r>
          </a:p>
          <a:p>
            <a:pPr lvl="1">
              <a:defRPr/>
            </a:pPr>
            <a:r>
              <a:rPr lang="en-US" dirty="0" smtClean="0">
                <a:solidFill>
                  <a:schemeClr val="tx1">
                    <a:lumMod val="85000"/>
                    <a:lumOff val="15000"/>
                  </a:schemeClr>
                </a:solidFill>
              </a:rPr>
              <a:t>What will we proactively monitor? What are the high risk issues? </a:t>
            </a:r>
          </a:p>
          <a:p>
            <a:pPr lvl="1">
              <a:defRPr/>
            </a:pPr>
            <a:r>
              <a:rPr lang="en-US" dirty="0" smtClean="0">
                <a:solidFill>
                  <a:schemeClr val="tx1">
                    <a:lumMod val="85000"/>
                    <a:lumOff val="15000"/>
                  </a:schemeClr>
                </a:solidFill>
              </a:rPr>
              <a:t>Train staff to observe &amp; report. Monitoring.  Predict with known information (crystal ball).</a:t>
            </a:r>
          </a:p>
          <a:p>
            <a:pPr>
              <a:buNone/>
              <a:defRPr/>
            </a:pPr>
            <a:endParaRPr lang="en-US" b="1" dirty="0" smtClean="0">
              <a:solidFill>
                <a:schemeClr val="tx2"/>
              </a:solidFill>
            </a:endParaRPr>
          </a:p>
          <a:p>
            <a:pPr>
              <a:defRPr/>
            </a:pPr>
            <a:r>
              <a:rPr lang="en-US" sz="1100" b="1" dirty="0" smtClean="0">
                <a:solidFill>
                  <a:schemeClr val="tx2"/>
                </a:solidFill>
              </a:rPr>
              <a:t>Alternatives /Interventions</a:t>
            </a:r>
          </a:p>
          <a:p>
            <a:pPr>
              <a:defRPr/>
            </a:pPr>
            <a:r>
              <a:rPr lang="en-US" sz="1100" dirty="0" smtClean="0">
                <a:solidFill>
                  <a:schemeClr val="tx1">
                    <a:lumMod val="85000"/>
                    <a:lumOff val="15000"/>
                  </a:schemeClr>
                </a:solidFill>
              </a:rPr>
              <a:t>The higher the risk the more timely and creative you must be with offering options/</a:t>
            </a:r>
            <a:r>
              <a:rPr lang="en-US" sz="1100" dirty="0" err="1" smtClean="0">
                <a:solidFill>
                  <a:schemeClr val="tx1">
                    <a:lumMod val="85000"/>
                    <a:lumOff val="15000"/>
                  </a:schemeClr>
                </a:solidFill>
              </a:rPr>
              <a:t>interventions</a:t>
            </a:r>
            <a:r>
              <a:rPr lang="en-US" sz="1100" b="1" dirty="0" err="1" smtClean="0"/>
              <a:t>Ask</a:t>
            </a:r>
            <a:r>
              <a:rPr lang="en-US" sz="1100" b="1" dirty="0" smtClean="0"/>
              <a:t> </a:t>
            </a:r>
            <a:r>
              <a:rPr lang="en-US" sz="1100" dirty="0" smtClean="0"/>
              <a:t> -Again and again </a:t>
            </a:r>
          </a:p>
          <a:p>
            <a:pPr lvl="1">
              <a:defRPr/>
            </a:pPr>
            <a:r>
              <a:rPr lang="en-US" sz="1100" dirty="0" smtClean="0"/>
              <a:t>What does this resident want</a:t>
            </a:r>
          </a:p>
          <a:p>
            <a:pPr lvl="1">
              <a:defRPr/>
            </a:pPr>
            <a:r>
              <a:rPr lang="en-US" sz="1100" dirty="0" smtClean="0"/>
              <a:t>How complex</a:t>
            </a:r>
          </a:p>
          <a:p>
            <a:pPr lvl="1">
              <a:defRPr/>
            </a:pPr>
            <a:r>
              <a:rPr lang="en-US" sz="1100" dirty="0" smtClean="0"/>
              <a:t>Why is it happening</a:t>
            </a:r>
          </a:p>
          <a:p>
            <a:pPr lvl="1">
              <a:defRPr/>
            </a:pPr>
            <a:r>
              <a:rPr lang="en-US" sz="1100" dirty="0" smtClean="0"/>
              <a:t>Who has information</a:t>
            </a:r>
          </a:p>
          <a:p>
            <a:pPr lvl="1">
              <a:defRPr/>
            </a:pPr>
            <a:r>
              <a:rPr lang="en-US" sz="1100" dirty="0" smtClean="0"/>
              <a:t>What is needed</a:t>
            </a:r>
          </a:p>
          <a:p>
            <a:pPr>
              <a:defRPr/>
            </a:pPr>
            <a:r>
              <a:rPr lang="en-US" sz="1100" b="1" dirty="0" smtClean="0"/>
              <a:t>Action Plan </a:t>
            </a:r>
            <a:r>
              <a:rPr lang="en-US" sz="1100" dirty="0" smtClean="0"/>
              <a:t>– Do it now.  Don’t wait and see.    </a:t>
            </a:r>
          </a:p>
          <a:p>
            <a:pPr>
              <a:defRPr/>
            </a:pPr>
            <a:r>
              <a:rPr lang="en-US" sz="1100" b="1" dirty="0" smtClean="0"/>
              <a:t>Accountability</a:t>
            </a:r>
            <a:r>
              <a:rPr lang="en-US" sz="1100" dirty="0" smtClean="0"/>
              <a:t> – use quality improvement tools to assure systems work.  </a:t>
            </a:r>
          </a:p>
          <a:p>
            <a:pPr>
              <a:buNone/>
              <a:defRPr/>
            </a:pPr>
            <a:r>
              <a:rPr lang="en-US" sz="1100" dirty="0" smtClean="0"/>
              <a:t>	Use training to assure service is delivered.</a:t>
            </a:r>
          </a:p>
          <a:p>
            <a:pPr>
              <a:buNone/>
              <a:defRPr/>
            </a:pPr>
            <a:r>
              <a:rPr lang="en-US" sz="1100" dirty="0" smtClean="0"/>
              <a:t>	Document your process and actions.</a:t>
            </a:r>
          </a:p>
          <a:p>
            <a:pPr lvl="1">
              <a:defRPr/>
            </a:pPr>
            <a:endParaRPr lang="en-US" dirty="0"/>
          </a:p>
        </p:txBody>
      </p:sp>
      <p:sp>
        <p:nvSpPr>
          <p:cNvPr id="4" name="Slide Number Placeholder 3"/>
          <p:cNvSpPr>
            <a:spLocks noGrp="1"/>
          </p:cNvSpPr>
          <p:nvPr>
            <p:ph type="sldNum" sz="quarter" idx="10"/>
          </p:nvPr>
        </p:nvSpPr>
        <p:spPr/>
        <p:txBody>
          <a:bodyPr/>
          <a:lstStyle/>
          <a:p>
            <a:fld id="{E63D7B0A-DA72-4EB7-855C-194275211A88}"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Scenario 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a:p>
            <a:r>
              <a:rPr lang="en-US" dirty="0" smtClean="0"/>
              <a:t>Mike likes to be the life of the party where ever he is, which means if there isn’t a party going,</a:t>
            </a:r>
            <a:r>
              <a:rPr lang="en-US" baseline="0" dirty="0" smtClean="0"/>
              <a:t> he will have his own.  Mike would often leave the assisted living, </a:t>
            </a:r>
            <a:r>
              <a:rPr lang="en-US" dirty="0" smtClean="0">
                <a:cs typeface="+mn-cs"/>
              </a:rPr>
              <a:t>walk to the</a:t>
            </a:r>
            <a:r>
              <a:rPr lang="en-US" baseline="0" dirty="0" smtClean="0">
                <a:cs typeface="+mn-cs"/>
              </a:rPr>
              <a:t> local</a:t>
            </a:r>
            <a:r>
              <a:rPr lang="en-US" dirty="0" smtClean="0">
                <a:cs typeface="+mn-cs"/>
              </a:rPr>
              <a:t> liquor store, purchase a fifth of Jack Daniels, bring it back to his room and proceed to drink most of the bottle, resulting in multiple falls and behavioral issues. A move-out notice was issued.</a:t>
            </a:r>
          </a:p>
          <a:p>
            <a:endParaRPr lang="en-US" dirty="0" smtClean="0">
              <a:cs typeface="+mn-cs"/>
            </a:endParaRPr>
          </a:p>
        </p:txBody>
      </p:sp>
      <p:sp>
        <p:nvSpPr>
          <p:cNvPr id="4" name="Slide Number Placeholder 3"/>
          <p:cNvSpPr>
            <a:spLocks noGrp="1"/>
          </p:cNvSpPr>
          <p:nvPr>
            <p:ph type="sldNum" sz="quarter" idx="10"/>
          </p:nvPr>
        </p:nvSpPr>
        <p:spPr/>
        <p:txBody>
          <a:bodyPr/>
          <a:lstStyle/>
          <a:p>
            <a:fld id="{9FB91645-6364-9D4F-A666-7F61E80A3F9C}" type="slidenum">
              <a:rPr lang="en-US" smtClean="0"/>
              <a:pPr/>
              <a:t>26</a:t>
            </a:fld>
            <a:endParaRPr lang="en-US"/>
          </a:p>
        </p:txBody>
      </p:sp>
    </p:spTree>
    <p:extLst>
      <p:ext uri="{BB962C8B-B14F-4D97-AF65-F5344CB8AC3E}">
        <p14:creationId xmlns="" xmlns:p14="http://schemas.microsoft.com/office/powerpoint/2010/main" val="156993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Alcohol consumption is common</a:t>
            </a:r>
            <a:r>
              <a:rPr lang="en-US" baseline="0" dirty="0" smtClean="0"/>
              <a:t> place.  Think back to the last time you or someone you know drank alcohol.  What was </a:t>
            </a:r>
            <a:r>
              <a:rPr lang="en-US" baseline="0" smtClean="0"/>
              <a:t>the reason?</a:t>
            </a:r>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2</a:t>
            </a:fld>
            <a:endParaRPr lang="en-US"/>
          </a:p>
        </p:txBody>
      </p:sp>
    </p:spTree>
    <p:extLst>
      <p:ext uri="{BB962C8B-B14F-4D97-AF65-F5344CB8AC3E}">
        <p14:creationId xmlns="" xmlns:p14="http://schemas.microsoft.com/office/powerpoint/2010/main" val="2678001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defRPr/>
            </a:pPr>
            <a:r>
              <a:rPr lang="en-US" b="1" baseline="0" dirty="0" smtClean="0">
                <a:solidFill>
                  <a:schemeClr val="tx2"/>
                </a:solidFill>
              </a:rPr>
              <a:t> Facility hadn’t tried alternatives prior to issuing MON.  Can’t issue MON. </a:t>
            </a:r>
            <a:endParaRPr lang="en-US" b="1" dirty="0" smtClean="0">
              <a:solidFill>
                <a:schemeClr val="tx2"/>
              </a:solidFill>
            </a:endParaRPr>
          </a:p>
        </p:txBody>
      </p:sp>
      <p:sp>
        <p:nvSpPr>
          <p:cNvPr id="4" name="Slide Number Placeholder 3"/>
          <p:cNvSpPr>
            <a:spLocks noGrp="1"/>
          </p:cNvSpPr>
          <p:nvPr>
            <p:ph type="sldNum" sz="quarter" idx="10"/>
          </p:nvPr>
        </p:nvSpPr>
        <p:spPr/>
        <p:txBody>
          <a:bodyPr/>
          <a:lstStyle/>
          <a:p>
            <a:fld id="{E63D7B0A-DA72-4EB7-855C-194275211A88}"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defRPr/>
            </a:pPr>
            <a:r>
              <a:rPr lang="en-US" b="1" baseline="0" dirty="0" smtClean="0">
                <a:solidFill>
                  <a:schemeClr val="tx2"/>
                </a:solidFill>
              </a:rPr>
              <a:t> </a:t>
            </a:r>
            <a:endParaRPr lang="en-US" b="1" dirty="0" smtClean="0">
              <a:solidFill>
                <a:schemeClr val="tx2"/>
              </a:solidFill>
            </a:endParaRPr>
          </a:p>
          <a:p>
            <a:pPr>
              <a:defRPr/>
            </a:pPr>
            <a:r>
              <a:rPr lang="en-US" b="1" dirty="0" smtClean="0">
                <a:solidFill>
                  <a:schemeClr val="tx2"/>
                </a:solidFill>
              </a:rPr>
              <a:t>Ask </a:t>
            </a:r>
            <a:r>
              <a:rPr lang="en-US" dirty="0" smtClean="0">
                <a:solidFill>
                  <a:schemeClr val="tx1">
                    <a:lumMod val="85000"/>
                    <a:lumOff val="15000"/>
                  </a:schemeClr>
                </a:solidFill>
              </a:rPr>
              <a:t>– </a:t>
            </a:r>
          </a:p>
          <a:p>
            <a:pPr lvl="1">
              <a:defRPr/>
            </a:pPr>
            <a:r>
              <a:rPr lang="en-US" dirty="0" smtClean="0">
                <a:solidFill>
                  <a:schemeClr val="tx1">
                    <a:lumMod val="85000"/>
                    <a:lumOff val="15000"/>
                  </a:schemeClr>
                </a:solidFill>
              </a:rPr>
              <a:t>What does Mike want?</a:t>
            </a:r>
          </a:p>
          <a:p>
            <a:pPr lvl="1">
              <a:defRPr/>
            </a:pPr>
            <a:endParaRPr lang="en-US" dirty="0" smtClean="0">
              <a:solidFill>
                <a:schemeClr val="tx1">
                  <a:lumMod val="85000"/>
                  <a:lumOff val="15000"/>
                </a:schemeClr>
              </a:solidFill>
            </a:endParaRPr>
          </a:p>
          <a:p>
            <a:pPr>
              <a:defRPr/>
            </a:pPr>
            <a:r>
              <a:rPr lang="en-US" b="1" dirty="0" smtClean="0">
                <a:solidFill>
                  <a:schemeClr val="tx2"/>
                </a:solidFill>
              </a:rPr>
              <a:t>Assess -  </a:t>
            </a:r>
          </a:p>
          <a:p>
            <a:pPr lvl="1">
              <a:defRPr/>
            </a:pPr>
            <a:r>
              <a:rPr lang="en-US" dirty="0" smtClean="0">
                <a:solidFill>
                  <a:schemeClr val="tx1">
                    <a:lumMod val="85000"/>
                    <a:lumOff val="15000"/>
                  </a:schemeClr>
                </a:solidFill>
              </a:rPr>
              <a:t>Never jump to an answer without this step.  (RCA)</a:t>
            </a:r>
          </a:p>
          <a:p>
            <a:pPr>
              <a:buNone/>
              <a:defRPr/>
            </a:pPr>
            <a:endParaRPr lang="en-US" dirty="0" smtClean="0">
              <a:solidFill>
                <a:schemeClr val="tx1">
                  <a:lumMod val="85000"/>
                  <a:lumOff val="15000"/>
                </a:schemeClr>
              </a:solidFill>
            </a:endParaRPr>
          </a:p>
          <a:p>
            <a:pPr>
              <a:defRPr/>
            </a:pPr>
            <a:r>
              <a:rPr lang="en-US" b="1" dirty="0" smtClean="0">
                <a:solidFill>
                  <a:schemeClr val="tx2"/>
                </a:solidFill>
              </a:rPr>
              <a:t>Be  alert </a:t>
            </a:r>
            <a:r>
              <a:rPr lang="en-US" dirty="0" smtClean="0">
                <a:solidFill>
                  <a:schemeClr val="tx1">
                    <a:lumMod val="85000"/>
                    <a:lumOff val="15000"/>
                  </a:schemeClr>
                </a:solidFill>
              </a:rPr>
              <a:t>– </a:t>
            </a:r>
          </a:p>
          <a:p>
            <a:pPr lvl="1">
              <a:defRPr/>
            </a:pPr>
            <a:r>
              <a:rPr lang="en-US" dirty="0" smtClean="0">
                <a:solidFill>
                  <a:schemeClr val="tx1">
                    <a:lumMod val="85000"/>
                    <a:lumOff val="15000"/>
                  </a:schemeClr>
                </a:solidFill>
              </a:rPr>
              <a:t>What will we proactively monitor? What are the high risk issues? </a:t>
            </a:r>
          </a:p>
          <a:p>
            <a:pPr lvl="1">
              <a:defRPr/>
            </a:pPr>
            <a:r>
              <a:rPr lang="en-US" dirty="0" smtClean="0">
                <a:solidFill>
                  <a:schemeClr val="tx1">
                    <a:lumMod val="85000"/>
                    <a:lumOff val="15000"/>
                  </a:schemeClr>
                </a:solidFill>
              </a:rPr>
              <a:t>Train staff to observe &amp; report. Monitoring.  Predict with known information (crystal ball).</a:t>
            </a:r>
          </a:p>
          <a:p>
            <a:pPr>
              <a:buNone/>
              <a:defRPr/>
            </a:pPr>
            <a:endParaRPr lang="en-US" b="1" dirty="0" smtClean="0">
              <a:solidFill>
                <a:schemeClr val="tx2"/>
              </a:solidFill>
            </a:endParaRPr>
          </a:p>
          <a:p>
            <a:pPr>
              <a:defRPr/>
            </a:pPr>
            <a:r>
              <a:rPr lang="en-US" sz="1100" b="1" dirty="0" smtClean="0">
                <a:solidFill>
                  <a:schemeClr val="tx2"/>
                </a:solidFill>
              </a:rPr>
              <a:t>Alternatives /Interventions</a:t>
            </a:r>
          </a:p>
          <a:p>
            <a:pPr>
              <a:defRPr/>
            </a:pPr>
            <a:r>
              <a:rPr lang="en-US" sz="1100" dirty="0" smtClean="0">
                <a:solidFill>
                  <a:schemeClr val="tx1">
                    <a:lumMod val="85000"/>
                    <a:lumOff val="15000"/>
                  </a:schemeClr>
                </a:solidFill>
              </a:rPr>
              <a:t>The higher the risk the more timely and creative you must be with offering options/interventions </a:t>
            </a:r>
          </a:p>
          <a:p>
            <a:pPr>
              <a:defRPr/>
            </a:pPr>
            <a:r>
              <a:rPr lang="en-US" sz="1100" b="1" dirty="0" smtClean="0"/>
              <a:t>Ask </a:t>
            </a:r>
            <a:r>
              <a:rPr lang="en-US" sz="1100" dirty="0" smtClean="0"/>
              <a:t> -Again and again </a:t>
            </a:r>
          </a:p>
          <a:p>
            <a:pPr lvl="1">
              <a:defRPr/>
            </a:pPr>
            <a:r>
              <a:rPr lang="en-US" sz="1100" dirty="0" smtClean="0"/>
              <a:t>What does this resident want</a:t>
            </a:r>
          </a:p>
          <a:p>
            <a:pPr lvl="1">
              <a:defRPr/>
            </a:pPr>
            <a:r>
              <a:rPr lang="en-US" sz="1100" dirty="0" smtClean="0"/>
              <a:t>How complex</a:t>
            </a:r>
          </a:p>
          <a:p>
            <a:pPr lvl="1">
              <a:defRPr/>
            </a:pPr>
            <a:r>
              <a:rPr lang="en-US" sz="1100" dirty="0" smtClean="0"/>
              <a:t>Why is it happening</a:t>
            </a:r>
          </a:p>
          <a:p>
            <a:pPr lvl="1">
              <a:defRPr/>
            </a:pPr>
            <a:r>
              <a:rPr lang="en-US" sz="1100" dirty="0" smtClean="0"/>
              <a:t>Who has information</a:t>
            </a:r>
          </a:p>
          <a:p>
            <a:pPr lvl="1">
              <a:defRPr/>
            </a:pPr>
            <a:r>
              <a:rPr lang="en-US" sz="1100" dirty="0" smtClean="0"/>
              <a:t>What is needed</a:t>
            </a:r>
          </a:p>
          <a:p>
            <a:pPr>
              <a:defRPr/>
            </a:pPr>
            <a:r>
              <a:rPr lang="en-US" sz="1100" b="1" dirty="0" smtClean="0"/>
              <a:t>Action Plan </a:t>
            </a:r>
            <a:r>
              <a:rPr lang="en-US" sz="1100" dirty="0" smtClean="0"/>
              <a:t>– Do it now.  Don’t wait and see.    </a:t>
            </a:r>
          </a:p>
          <a:p>
            <a:pPr>
              <a:defRPr/>
            </a:pPr>
            <a:r>
              <a:rPr lang="en-US" sz="1100" b="1" dirty="0" smtClean="0"/>
              <a:t>Accountability</a:t>
            </a:r>
            <a:r>
              <a:rPr lang="en-US" sz="1100" dirty="0" smtClean="0"/>
              <a:t> – use quality improvement tools to assure systems work.  </a:t>
            </a:r>
          </a:p>
          <a:p>
            <a:pPr>
              <a:buNone/>
              <a:defRPr/>
            </a:pPr>
            <a:r>
              <a:rPr lang="en-US" sz="1100" dirty="0" smtClean="0"/>
              <a:t>	Use training to assure service is delivered.</a:t>
            </a:r>
          </a:p>
          <a:p>
            <a:pPr>
              <a:buNone/>
              <a:defRPr/>
            </a:pPr>
            <a:r>
              <a:rPr lang="en-US" sz="1100" dirty="0" smtClean="0"/>
              <a:t>	Document your process and actions.</a:t>
            </a:r>
            <a:r>
              <a:rPr lang="en-US" sz="1200" dirty="0" smtClean="0"/>
              <a:t/>
            </a:r>
            <a:br>
              <a:rPr lang="en-US" sz="1200" dirty="0" smtClean="0"/>
            </a:br>
            <a:endParaRPr lang="en-US" sz="1200" b="1" u="sng" dirty="0" smtClean="0"/>
          </a:p>
        </p:txBody>
      </p:sp>
      <p:sp>
        <p:nvSpPr>
          <p:cNvPr id="4" name="Slide Number Placeholder 3"/>
          <p:cNvSpPr>
            <a:spLocks noGrp="1"/>
          </p:cNvSpPr>
          <p:nvPr>
            <p:ph type="sldNum" sz="quarter" idx="10"/>
          </p:nvPr>
        </p:nvSpPr>
        <p:spPr/>
        <p:txBody>
          <a:bodyPr/>
          <a:lstStyle/>
          <a:p>
            <a:fld id="{E63D7B0A-DA72-4EB7-855C-194275211A88}"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90000"/>
              </a:lnSpc>
              <a:buNone/>
              <a:defRPr/>
            </a:pPr>
            <a:r>
              <a:rPr lang="en-US" dirty="0" smtClean="0"/>
              <a:t>The resident still occasionally goes out and comes back with a bottle, which is intercepted by MA/bartender. When asked if the bottle can be </a:t>
            </a:r>
            <a:r>
              <a:rPr lang="ja-JP" altLang="en-US" dirty="0" smtClean="0">
                <a:latin typeface="Arial"/>
              </a:rPr>
              <a:t>“</a:t>
            </a:r>
            <a:r>
              <a:rPr lang="en-US" dirty="0" smtClean="0"/>
              <a:t>added to their stock,</a:t>
            </a:r>
            <a:r>
              <a:rPr lang="ja-JP" altLang="en-US" dirty="0" smtClean="0">
                <a:latin typeface="Arial"/>
              </a:rPr>
              <a:t>”</a:t>
            </a:r>
            <a:r>
              <a:rPr lang="en-US" dirty="0" smtClean="0"/>
              <a:t> s/he is very agreeable. They do remind the resident that a relative keeps them (the facility) well stocked with Jack Daniels, "but it never hurts to have extra on hand." S/He agrees you cannot have enough whiskey on hand and is glad to help the bar out with his/her most recent purchase.</a:t>
            </a:r>
          </a:p>
          <a:p>
            <a:pPr>
              <a:lnSpc>
                <a:spcPct val="90000"/>
              </a:lnSpc>
              <a:buNone/>
              <a:defRPr/>
            </a:pPr>
            <a:r>
              <a:rPr lang="en-US" dirty="0" smtClean="0"/>
              <a:t>The incidents of drinking more than two shots per day have not resumed.</a:t>
            </a:r>
          </a:p>
          <a:p>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33</a:t>
            </a:fld>
            <a:endParaRPr lang="en-US"/>
          </a:p>
        </p:txBody>
      </p:sp>
    </p:spTree>
    <p:extLst>
      <p:ext uri="{BB962C8B-B14F-4D97-AF65-F5344CB8AC3E}">
        <p14:creationId xmlns="" xmlns:p14="http://schemas.microsoft.com/office/powerpoint/2010/main" val="9772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Rose</a:t>
            </a:r>
            <a:r>
              <a:rPr lang="en-US" baseline="0" dirty="0" smtClean="0"/>
              <a:t> is very sure of what is good for her, and what isn’t – especially since she is an RN. </a:t>
            </a:r>
            <a:r>
              <a:rPr lang="en-US" baseline="0" dirty="0" err="1" smtClean="0"/>
              <a:t>Iitially</a:t>
            </a:r>
            <a:r>
              <a:rPr lang="en-US" baseline="0" dirty="0" smtClean="0"/>
              <a:t> Rose had a glass of wine.  That changed a few months when Rose started hitting staff.  Situation has escalated to the point now where Rose has started yelling at staff in the dining room</a:t>
            </a:r>
            <a:r>
              <a:rPr lang="en-US" baseline="0" smtClean="0"/>
              <a:t>.  Some residents have started Last </a:t>
            </a:r>
            <a:r>
              <a:rPr lang="en-US" baseline="0" dirty="0" smtClean="0"/>
              <a:t>night Rose raised her fist at another resident who didn’t get out of her way in the elevator quick enough.   </a:t>
            </a:r>
          </a:p>
          <a:p>
            <a:endParaRPr lang="en-US" baseline="0" dirty="0" smtClean="0"/>
          </a:p>
          <a:p>
            <a:r>
              <a:rPr lang="en-US" baseline="0" dirty="0" smtClean="0"/>
              <a:t>Issue:  R been verbally abusive to other residents.  </a:t>
            </a:r>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34</a:t>
            </a:fld>
            <a:endParaRPr lang="en-US"/>
          </a:p>
        </p:txBody>
      </p:sp>
    </p:spTree>
    <p:extLst>
      <p:ext uri="{BB962C8B-B14F-4D97-AF65-F5344CB8AC3E}">
        <p14:creationId xmlns="" xmlns:p14="http://schemas.microsoft.com/office/powerpoint/2010/main" val="1569931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00610"/>
            <a:ext cx="5486400" cy="41148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35</a:t>
            </a:fld>
            <a:endParaRPr lang="en-US"/>
          </a:p>
        </p:txBody>
      </p:sp>
      <p:pic>
        <p:nvPicPr>
          <p:cNvPr id="1026" name="Picture 2"/>
          <p:cNvPicPr>
            <a:picLocks noChangeAspect="1" noChangeArrowheads="1"/>
          </p:cNvPicPr>
          <p:nvPr/>
        </p:nvPicPr>
        <p:blipFill>
          <a:blip r:embed="rId3"/>
          <a:srcRect/>
          <a:stretch>
            <a:fillRect/>
          </a:stretch>
        </p:blipFill>
        <p:spPr bwMode="auto">
          <a:xfrm>
            <a:off x="481013" y="4433898"/>
            <a:ext cx="5895975" cy="1190625"/>
          </a:xfrm>
          <a:prstGeom prst="rect">
            <a:avLst/>
          </a:prstGeom>
          <a:noFill/>
          <a:ln w="9525">
            <a:noFill/>
            <a:miter lim="800000"/>
            <a:headEnd/>
            <a:tailEnd/>
          </a:ln>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defRPr/>
            </a:pPr>
            <a:r>
              <a:rPr lang="en-US" b="1" baseline="0" dirty="0" smtClean="0">
                <a:solidFill>
                  <a:schemeClr val="tx2"/>
                </a:solidFill>
              </a:rPr>
              <a:t> </a:t>
            </a:r>
            <a:endParaRPr lang="en-US" b="1" dirty="0" smtClean="0">
              <a:solidFill>
                <a:schemeClr val="tx2"/>
              </a:solidFill>
            </a:endParaRPr>
          </a:p>
          <a:p>
            <a:pPr>
              <a:defRPr/>
            </a:pPr>
            <a:r>
              <a:rPr lang="en-US" b="1" dirty="0" smtClean="0">
                <a:solidFill>
                  <a:schemeClr val="tx2"/>
                </a:solidFill>
              </a:rPr>
              <a:t>Ask </a:t>
            </a:r>
            <a:r>
              <a:rPr lang="en-US" dirty="0" smtClean="0">
                <a:solidFill>
                  <a:schemeClr val="tx1">
                    <a:lumMod val="85000"/>
                    <a:lumOff val="15000"/>
                  </a:schemeClr>
                </a:solidFill>
              </a:rPr>
              <a:t>– </a:t>
            </a:r>
          </a:p>
          <a:p>
            <a:pPr lvl="1">
              <a:defRPr/>
            </a:pPr>
            <a:r>
              <a:rPr lang="en-US" dirty="0" smtClean="0">
                <a:solidFill>
                  <a:schemeClr val="tx1">
                    <a:lumMod val="85000"/>
                    <a:lumOff val="15000"/>
                  </a:schemeClr>
                </a:solidFill>
              </a:rPr>
              <a:t>What does Mike want?</a:t>
            </a:r>
          </a:p>
          <a:p>
            <a:pPr lvl="1">
              <a:defRPr/>
            </a:pPr>
            <a:endParaRPr lang="en-US" dirty="0" smtClean="0">
              <a:solidFill>
                <a:schemeClr val="tx1">
                  <a:lumMod val="85000"/>
                  <a:lumOff val="15000"/>
                </a:schemeClr>
              </a:solidFill>
            </a:endParaRPr>
          </a:p>
          <a:p>
            <a:pPr>
              <a:defRPr/>
            </a:pPr>
            <a:r>
              <a:rPr lang="en-US" b="1" dirty="0" smtClean="0">
                <a:solidFill>
                  <a:schemeClr val="tx2"/>
                </a:solidFill>
              </a:rPr>
              <a:t>Assess -  </a:t>
            </a:r>
          </a:p>
          <a:p>
            <a:pPr lvl="1">
              <a:defRPr/>
            </a:pPr>
            <a:r>
              <a:rPr lang="en-US" dirty="0" smtClean="0">
                <a:solidFill>
                  <a:schemeClr val="tx1">
                    <a:lumMod val="85000"/>
                    <a:lumOff val="15000"/>
                  </a:schemeClr>
                </a:solidFill>
              </a:rPr>
              <a:t>Never jump to an answer without this step.  (RCA)</a:t>
            </a:r>
          </a:p>
          <a:p>
            <a:pPr>
              <a:buNone/>
              <a:defRPr/>
            </a:pPr>
            <a:endParaRPr lang="en-US" dirty="0" smtClean="0">
              <a:solidFill>
                <a:schemeClr val="tx1">
                  <a:lumMod val="85000"/>
                  <a:lumOff val="15000"/>
                </a:schemeClr>
              </a:solidFill>
            </a:endParaRPr>
          </a:p>
          <a:p>
            <a:pPr>
              <a:defRPr/>
            </a:pPr>
            <a:r>
              <a:rPr lang="en-US" b="1" dirty="0" smtClean="0">
                <a:solidFill>
                  <a:schemeClr val="tx2"/>
                </a:solidFill>
              </a:rPr>
              <a:t>Be  alert </a:t>
            </a:r>
            <a:r>
              <a:rPr lang="en-US" dirty="0" smtClean="0">
                <a:solidFill>
                  <a:schemeClr val="tx1">
                    <a:lumMod val="85000"/>
                    <a:lumOff val="15000"/>
                  </a:schemeClr>
                </a:solidFill>
              </a:rPr>
              <a:t>– </a:t>
            </a:r>
          </a:p>
          <a:p>
            <a:pPr lvl="1">
              <a:defRPr/>
            </a:pPr>
            <a:r>
              <a:rPr lang="en-US" dirty="0" smtClean="0">
                <a:solidFill>
                  <a:schemeClr val="tx1">
                    <a:lumMod val="85000"/>
                    <a:lumOff val="15000"/>
                  </a:schemeClr>
                </a:solidFill>
              </a:rPr>
              <a:t>What will we proactively monitor? What are the high risk issues? </a:t>
            </a:r>
          </a:p>
          <a:p>
            <a:pPr lvl="1">
              <a:defRPr/>
            </a:pPr>
            <a:r>
              <a:rPr lang="en-US" dirty="0" smtClean="0">
                <a:solidFill>
                  <a:schemeClr val="tx1">
                    <a:lumMod val="85000"/>
                    <a:lumOff val="15000"/>
                  </a:schemeClr>
                </a:solidFill>
              </a:rPr>
              <a:t>Train staff to observe &amp; report. Monitoring.  Predict with known information (crystal ball).</a:t>
            </a:r>
          </a:p>
          <a:p>
            <a:pPr>
              <a:buNone/>
              <a:defRPr/>
            </a:pPr>
            <a:endParaRPr lang="en-US" b="1" dirty="0" smtClean="0">
              <a:solidFill>
                <a:schemeClr val="tx2"/>
              </a:solidFill>
            </a:endParaRPr>
          </a:p>
          <a:p>
            <a:pPr>
              <a:defRPr/>
            </a:pPr>
            <a:r>
              <a:rPr lang="en-US" sz="1100" b="1" dirty="0" smtClean="0">
                <a:solidFill>
                  <a:schemeClr val="tx2"/>
                </a:solidFill>
              </a:rPr>
              <a:t>Alternatives /Interventions</a:t>
            </a:r>
          </a:p>
          <a:p>
            <a:pPr>
              <a:defRPr/>
            </a:pPr>
            <a:r>
              <a:rPr lang="en-US" sz="1100" dirty="0" smtClean="0">
                <a:solidFill>
                  <a:schemeClr val="tx1">
                    <a:lumMod val="85000"/>
                    <a:lumOff val="15000"/>
                  </a:schemeClr>
                </a:solidFill>
              </a:rPr>
              <a:t>The higher the risk the more timely and creative you must be with offering options/interventions </a:t>
            </a:r>
          </a:p>
          <a:p>
            <a:pPr>
              <a:defRPr/>
            </a:pPr>
            <a:r>
              <a:rPr lang="en-US" sz="1100" b="1" dirty="0" smtClean="0"/>
              <a:t>Ask </a:t>
            </a:r>
            <a:r>
              <a:rPr lang="en-US" sz="1100" dirty="0" smtClean="0"/>
              <a:t> -Again and again </a:t>
            </a:r>
          </a:p>
          <a:p>
            <a:pPr lvl="1">
              <a:defRPr/>
            </a:pPr>
            <a:r>
              <a:rPr lang="en-US" sz="1100" dirty="0" smtClean="0"/>
              <a:t>What does this resident want</a:t>
            </a:r>
          </a:p>
          <a:p>
            <a:pPr lvl="1">
              <a:defRPr/>
            </a:pPr>
            <a:r>
              <a:rPr lang="en-US" sz="1100" dirty="0" smtClean="0"/>
              <a:t>How complex</a:t>
            </a:r>
          </a:p>
          <a:p>
            <a:pPr lvl="1">
              <a:defRPr/>
            </a:pPr>
            <a:r>
              <a:rPr lang="en-US" sz="1100" dirty="0" smtClean="0"/>
              <a:t>Why is it happening</a:t>
            </a:r>
          </a:p>
          <a:p>
            <a:pPr lvl="1">
              <a:defRPr/>
            </a:pPr>
            <a:r>
              <a:rPr lang="en-US" sz="1100" dirty="0" smtClean="0"/>
              <a:t>Who has information</a:t>
            </a:r>
          </a:p>
          <a:p>
            <a:pPr lvl="1">
              <a:defRPr/>
            </a:pPr>
            <a:r>
              <a:rPr lang="en-US" sz="1100" dirty="0" smtClean="0"/>
              <a:t>What is needed</a:t>
            </a:r>
          </a:p>
          <a:p>
            <a:pPr>
              <a:defRPr/>
            </a:pPr>
            <a:r>
              <a:rPr lang="en-US" sz="1100" b="1" dirty="0" smtClean="0"/>
              <a:t>Action Plan </a:t>
            </a:r>
            <a:r>
              <a:rPr lang="en-US" sz="1100" dirty="0" smtClean="0"/>
              <a:t>– Do it now.  Don’t wait and see.    </a:t>
            </a:r>
          </a:p>
          <a:p>
            <a:pPr>
              <a:defRPr/>
            </a:pPr>
            <a:r>
              <a:rPr lang="en-US" sz="1100" b="1" dirty="0" smtClean="0"/>
              <a:t>Accountability</a:t>
            </a:r>
            <a:r>
              <a:rPr lang="en-US" sz="1100" dirty="0" smtClean="0"/>
              <a:t> – use quality improvement tools to assure systems work.  </a:t>
            </a:r>
          </a:p>
          <a:p>
            <a:pPr>
              <a:buNone/>
              <a:defRPr/>
            </a:pPr>
            <a:r>
              <a:rPr lang="en-US" sz="1100" dirty="0" smtClean="0"/>
              <a:t>	Use training to assure service is delivered.</a:t>
            </a:r>
          </a:p>
          <a:p>
            <a:pPr>
              <a:buNone/>
              <a:defRPr/>
            </a:pPr>
            <a:r>
              <a:rPr lang="en-US" sz="1100" dirty="0" smtClean="0"/>
              <a:t>	Document your process and actions.</a:t>
            </a:r>
            <a:r>
              <a:rPr lang="en-US" sz="1200" dirty="0" smtClean="0"/>
              <a:t/>
            </a:r>
            <a:br>
              <a:rPr lang="en-US" sz="1200" dirty="0" smtClean="0"/>
            </a:br>
            <a:endParaRPr lang="en-US" sz="1200" b="1" u="sng" dirty="0" smtClean="0"/>
          </a:p>
          <a:p>
            <a:pPr>
              <a:buNone/>
              <a:defRPr/>
            </a:pPr>
            <a:r>
              <a:rPr lang="en-US" sz="1200" b="1" u="sng" dirty="0" smtClean="0"/>
              <a:t>Resolution to this situation: </a:t>
            </a:r>
          </a:p>
          <a:p>
            <a:r>
              <a:rPr lang="en-US" sz="1100" dirty="0" smtClean="0">
                <a:cs typeface="+mn-cs"/>
              </a:rPr>
              <a:t>After</a:t>
            </a:r>
            <a:r>
              <a:rPr lang="en-US" sz="1100" baseline="0" dirty="0" smtClean="0">
                <a:cs typeface="+mn-cs"/>
              </a:rPr>
              <a:t> the MON was issued </a:t>
            </a:r>
            <a:r>
              <a:rPr lang="en-US" sz="1100" dirty="0" smtClean="0">
                <a:cs typeface="+mn-cs"/>
              </a:rPr>
              <a:t>alternate solutions were considered. Before the move-out date arrived, the facility brainstormed with a FNP and came up with a plan:</a:t>
            </a:r>
          </a:p>
          <a:p>
            <a:pPr marL="0" marR="0" indent="0" algn="l" defTabSz="457200" rtl="0" eaLnBrk="1" fontAlgn="auto" latinLnBrk="0" hangingPunct="1">
              <a:lnSpc>
                <a:spcPct val="80000"/>
              </a:lnSpc>
              <a:spcBef>
                <a:spcPts val="0"/>
              </a:spcBef>
              <a:spcAft>
                <a:spcPts val="0"/>
              </a:spcAft>
              <a:buClrTx/>
              <a:buSzTx/>
              <a:buFontTx/>
              <a:buNone/>
              <a:tabLst/>
              <a:defRPr/>
            </a:pPr>
            <a:r>
              <a:rPr lang="en-US" sz="1100" dirty="0" smtClean="0">
                <a:cs typeface="+mn-cs"/>
              </a:rPr>
              <a:t>The FNP ordered the resident to have up to two shots of Jack Daniels per day, in the late afternoon, provided by a Med Aide. The med cart was draped and set up to resemble a portable bar. On it were a very nice glass (with ice), shot glass and bottle of Jack Daniels. The MA would come to the resident</a:t>
            </a:r>
            <a:r>
              <a:rPr lang="ja-JP" altLang="en-US" sz="1100" dirty="0" smtClean="0">
                <a:latin typeface="Arial"/>
                <a:cs typeface="+mn-cs"/>
              </a:rPr>
              <a:t>’</a:t>
            </a:r>
            <a:r>
              <a:rPr lang="en-US" sz="1100" dirty="0" smtClean="0">
                <a:cs typeface="+mn-cs"/>
              </a:rPr>
              <a:t>s room and pour one shot, remove the drape and wipe down the top of the med cart/bar with a wet towel and chat the resident up a bit. If the resident requested a second shot, the same routine was followed by the MA. This was charted in the MAR for tracking purposes and for updating the FNP.</a:t>
            </a:r>
          </a:p>
          <a:p>
            <a:pPr eaLnBrk="1" hangingPunct="1">
              <a:lnSpc>
                <a:spcPct val="80000"/>
              </a:lnSpc>
              <a:buFontTx/>
              <a:buNone/>
              <a:defRPr/>
            </a:pPr>
            <a:endParaRPr lang="en-US" sz="1100" dirty="0" smtClean="0">
              <a:cs typeface="+mn-cs"/>
            </a:endParaRPr>
          </a:p>
          <a:p>
            <a:pPr eaLnBrk="1" hangingPunct="1">
              <a:lnSpc>
                <a:spcPct val="90000"/>
              </a:lnSpc>
              <a:buFontTx/>
              <a:buNone/>
              <a:defRPr/>
            </a:pPr>
            <a:r>
              <a:rPr lang="en-US" sz="1100" dirty="0" smtClean="0">
                <a:cs typeface="+mn-cs"/>
              </a:rPr>
              <a:t>It was reported on 2/20/13, the intervention continues to be successful and usually one shot is satisfactory. The resident still occasionally goes out and comes back with a bottle, which is intercepted by MA/bartender. When asked if the bottle can be </a:t>
            </a:r>
            <a:r>
              <a:rPr lang="ja-JP" altLang="en-US" sz="1100" dirty="0" smtClean="0">
                <a:latin typeface="Arial"/>
                <a:cs typeface="+mn-cs"/>
              </a:rPr>
              <a:t>“</a:t>
            </a:r>
            <a:r>
              <a:rPr lang="en-US" sz="1100" dirty="0" smtClean="0">
                <a:cs typeface="+mn-cs"/>
              </a:rPr>
              <a:t>added to their stock,</a:t>
            </a:r>
            <a:r>
              <a:rPr lang="ja-JP" altLang="en-US" sz="1100" dirty="0" smtClean="0">
                <a:latin typeface="Arial"/>
                <a:cs typeface="+mn-cs"/>
              </a:rPr>
              <a:t>”</a:t>
            </a:r>
            <a:r>
              <a:rPr lang="en-US" sz="1100" dirty="0" smtClean="0">
                <a:cs typeface="+mn-cs"/>
              </a:rPr>
              <a:t> s/he is very agreeable. They do remind the resident that a relative keeps them (the facility) well stocked with Jack Daniels, "but it never hurts to have extra on hand." S/He agrees you cannot have enough whiskey on hand and is glad to help the bar out with his/her most recent purchase.</a:t>
            </a:r>
          </a:p>
          <a:p>
            <a:pPr eaLnBrk="1" hangingPunct="1">
              <a:lnSpc>
                <a:spcPct val="90000"/>
              </a:lnSpc>
              <a:buFontTx/>
              <a:buNone/>
              <a:defRPr/>
            </a:pPr>
            <a:r>
              <a:rPr lang="en-US" sz="1100" dirty="0" smtClean="0">
                <a:cs typeface="+mn-cs"/>
              </a:rPr>
              <a:t>The incidents of drinking more than two shots per day have not resumed.</a:t>
            </a:r>
          </a:p>
          <a:p>
            <a:pPr eaLnBrk="1" hangingPunct="1">
              <a:lnSpc>
                <a:spcPct val="80000"/>
              </a:lnSpc>
              <a:buFontTx/>
              <a:buNone/>
              <a:defRPr/>
            </a:pPr>
            <a:endParaRPr lang="en-US" sz="1100" dirty="0" smtClean="0">
              <a:cs typeface="+mn-cs"/>
            </a:endParaRPr>
          </a:p>
          <a:p>
            <a:endParaRPr lang="en-US" sz="1100" dirty="0" smtClean="0"/>
          </a:p>
          <a:p>
            <a:endParaRPr lang="en-US" sz="1100" dirty="0" smtClean="0"/>
          </a:p>
          <a:p>
            <a:pPr>
              <a:buNone/>
              <a:defRPr/>
            </a:pPr>
            <a:endParaRPr lang="en-US" sz="1100" dirty="0" smtClean="0"/>
          </a:p>
        </p:txBody>
      </p:sp>
      <p:sp>
        <p:nvSpPr>
          <p:cNvPr id="4" name="Slide Number Placeholder 3"/>
          <p:cNvSpPr>
            <a:spLocks noGrp="1"/>
          </p:cNvSpPr>
          <p:nvPr>
            <p:ph type="sldNum" sz="quarter" idx="10"/>
          </p:nvPr>
        </p:nvSpPr>
        <p:spPr/>
        <p:txBody>
          <a:bodyPr/>
          <a:lstStyle/>
          <a:p>
            <a:fld id="{E63D7B0A-DA72-4EB7-855C-194275211A88}"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Final straw – Rose raise</a:t>
            </a:r>
            <a:r>
              <a:rPr lang="en-US" baseline="0" dirty="0" smtClean="0"/>
              <a:t> her fist to another resident when she didn’t get out of her way fast enough.  </a:t>
            </a:r>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40</a:t>
            </a:fld>
            <a:endParaRPr lang="en-US"/>
          </a:p>
        </p:txBody>
      </p:sp>
    </p:spTree>
    <p:extLst>
      <p:ext uri="{BB962C8B-B14F-4D97-AF65-F5344CB8AC3E}">
        <p14:creationId xmlns="" xmlns:p14="http://schemas.microsoft.com/office/powerpoint/2010/main" val="4045508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defRPr/>
            </a:pPr>
            <a:r>
              <a:rPr lang="en-US" b="1" baseline="0" dirty="0" smtClean="0">
                <a:solidFill>
                  <a:schemeClr val="tx2"/>
                </a:solidFill>
              </a:rPr>
              <a:t> </a:t>
            </a:r>
            <a:endParaRPr lang="en-US" b="1" dirty="0" smtClean="0">
              <a:solidFill>
                <a:schemeClr val="tx2"/>
              </a:solidFill>
            </a:endParaRPr>
          </a:p>
          <a:p>
            <a:pPr>
              <a:defRPr/>
            </a:pPr>
            <a:r>
              <a:rPr lang="en-US" b="1" dirty="0" smtClean="0">
                <a:solidFill>
                  <a:schemeClr val="tx2"/>
                </a:solidFill>
              </a:rPr>
              <a:t>Ask </a:t>
            </a:r>
            <a:r>
              <a:rPr lang="en-US" dirty="0" smtClean="0">
                <a:solidFill>
                  <a:schemeClr val="tx1">
                    <a:lumMod val="85000"/>
                    <a:lumOff val="15000"/>
                  </a:schemeClr>
                </a:solidFill>
              </a:rPr>
              <a:t>– </a:t>
            </a:r>
          </a:p>
          <a:p>
            <a:pPr lvl="1">
              <a:defRPr/>
            </a:pPr>
            <a:r>
              <a:rPr lang="en-US" dirty="0" smtClean="0">
                <a:solidFill>
                  <a:schemeClr val="tx1">
                    <a:lumMod val="85000"/>
                    <a:lumOff val="15000"/>
                  </a:schemeClr>
                </a:solidFill>
              </a:rPr>
              <a:t>What does Mike want?</a:t>
            </a:r>
          </a:p>
          <a:p>
            <a:pPr lvl="1">
              <a:defRPr/>
            </a:pPr>
            <a:endParaRPr lang="en-US" dirty="0" smtClean="0">
              <a:solidFill>
                <a:schemeClr val="tx1">
                  <a:lumMod val="85000"/>
                  <a:lumOff val="15000"/>
                </a:schemeClr>
              </a:solidFill>
            </a:endParaRPr>
          </a:p>
          <a:p>
            <a:pPr>
              <a:defRPr/>
            </a:pPr>
            <a:r>
              <a:rPr lang="en-US" b="1" dirty="0" smtClean="0">
                <a:solidFill>
                  <a:schemeClr val="tx2"/>
                </a:solidFill>
              </a:rPr>
              <a:t>Assess -  </a:t>
            </a:r>
          </a:p>
          <a:p>
            <a:pPr lvl="1">
              <a:defRPr/>
            </a:pPr>
            <a:r>
              <a:rPr lang="en-US" dirty="0" smtClean="0">
                <a:solidFill>
                  <a:schemeClr val="tx1">
                    <a:lumMod val="85000"/>
                    <a:lumOff val="15000"/>
                  </a:schemeClr>
                </a:solidFill>
              </a:rPr>
              <a:t>Never jump to an answer without this step.  (RCA)</a:t>
            </a:r>
          </a:p>
          <a:p>
            <a:pPr>
              <a:buNone/>
              <a:defRPr/>
            </a:pPr>
            <a:endParaRPr lang="en-US" dirty="0" smtClean="0">
              <a:solidFill>
                <a:schemeClr val="tx1">
                  <a:lumMod val="85000"/>
                  <a:lumOff val="15000"/>
                </a:schemeClr>
              </a:solidFill>
            </a:endParaRPr>
          </a:p>
          <a:p>
            <a:pPr>
              <a:defRPr/>
            </a:pPr>
            <a:r>
              <a:rPr lang="en-US" b="1" dirty="0" smtClean="0">
                <a:solidFill>
                  <a:schemeClr val="tx2"/>
                </a:solidFill>
              </a:rPr>
              <a:t>Be  alert </a:t>
            </a:r>
            <a:r>
              <a:rPr lang="en-US" dirty="0" smtClean="0">
                <a:solidFill>
                  <a:schemeClr val="tx1">
                    <a:lumMod val="85000"/>
                    <a:lumOff val="15000"/>
                  </a:schemeClr>
                </a:solidFill>
              </a:rPr>
              <a:t>– </a:t>
            </a:r>
          </a:p>
          <a:p>
            <a:pPr lvl="1">
              <a:defRPr/>
            </a:pPr>
            <a:r>
              <a:rPr lang="en-US" dirty="0" smtClean="0">
                <a:solidFill>
                  <a:schemeClr val="tx1">
                    <a:lumMod val="85000"/>
                    <a:lumOff val="15000"/>
                  </a:schemeClr>
                </a:solidFill>
              </a:rPr>
              <a:t>What will we proactively monitor? What are the high risk issues? </a:t>
            </a:r>
          </a:p>
          <a:p>
            <a:pPr lvl="1">
              <a:defRPr/>
            </a:pPr>
            <a:r>
              <a:rPr lang="en-US" dirty="0" smtClean="0">
                <a:solidFill>
                  <a:schemeClr val="tx1">
                    <a:lumMod val="85000"/>
                    <a:lumOff val="15000"/>
                  </a:schemeClr>
                </a:solidFill>
              </a:rPr>
              <a:t>Train staff to observe &amp; report. Monitoring.  Predict with known information (crystal ball).</a:t>
            </a:r>
          </a:p>
          <a:p>
            <a:pPr>
              <a:buNone/>
              <a:defRPr/>
            </a:pPr>
            <a:endParaRPr lang="en-US" b="1" dirty="0" smtClean="0">
              <a:solidFill>
                <a:schemeClr val="tx2"/>
              </a:solidFill>
            </a:endParaRPr>
          </a:p>
          <a:p>
            <a:pPr>
              <a:defRPr/>
            </a:pPr>
            <a:r>
              <a:rPr lang="en-US" sz="1100" b="1" dirty="0" smtClean="0">
                <a:solidFill>
                  <a:schemeClr val="tx2"/>
                </a:solidFill>
              </a:rPr>
              <a:t>Alternatives /Interventions</a:t>
            </a:r>
          </a:p>
          <a:p>
            <a:pPr>
              <a:defRPr/>
            </a:pPr>
            <a:r>
              <a:rPr lang="en-US" sz="1100" dirty="0" smtClean="0">
                <a:solidFill>
                  <a:schemeClr val="tx1">
                    <a:lumMod val="85000"/>
                    <a:lumOff val="15000"/>
                  </a:schemeClr>
                </a:solidFill>
              </a:rPr>
              <a:t>The higher the risk the more timely and creative you must be with offering options/interventions </a:t>
            </a:r>
          </a:p>
          <a:p>
            <a:pPr>
              <a:defRPr/>
            </a:pPr>
            <a:r>
              <a:rPr lang="en-US" sz="1100" b="1" dirty="0" smtClean="0"/>
              <a:t>Ask </a:t>
            </a:r>
            <a:r>
              <a:rPr lang="en-US" sz="1100" dirty="0" smtClean="0"/>
              <a:t> -Again and again </a:t>
            </a:r>
          </a:p>
          <a:p>
            <a:pPr lvl="1">
              <a:defRPr/>
            </a:pPr>
            <a:r>
              <a:rPr lang="en-US" sz="1100" dirty="0" smtClean="0"/>
              <a:t>What does this resident want</a:t>
            </a:r>
          </a:p>
          <a:p>
            <a:pPr lvl="1">
              <a:defRPr/>
            </a:pPr>
            <a:r>
              <a:rPr lang="en-US" sz="1100" dirty="0" smtClean="0"/>
              <a:t>How complex</a:t>
            </a:r>
          </a:p>
          <a:p>
            <a:pPr lvl="1">
              <a:defRPr/>
            </a:pPr>
            <a:r>
              <a:rPr lang="en-US" sz="1100" dirty="0" smtClean="0"/>
              <a:t>Why is it happening</a:t>
            </a:r>
          </a:p>
          <a:p>
            <a:pPr lvl="1">
              <a:defRPr/>
            </a:pPr>
            <a:r>
              <a:rPr lang="en-US" sz="1100" dirty="0" smtClean="0"/>
              <a:t>Who has information</a:t>
            </a:r>
          </a:p>
          <a:p>
            <a:pPr lvl="1">
              <a:defRPr/>
            </a:pPr>
            <a:r>
              <a:rPr lang="en-US" sz="1100" dirty="0" smtClean="0"/>
              <a:t>What is needed</a:t>
            </a:r>
          </a:p>
          <a:p>
            <a:pPr>
              <a:defRPr/>
            </a:pPr>
            <a:r>
              <a:rPr lang="en-US" sz="1100" b="1" dirty="0" smtClean="0"/>
              <a:t>Action Plan </a:t>
            </a:r>
            <a:r>
              <a:rPr lang="en-US" sz="1100" dirty="0" smtClean="0"/>
              <a:t>– Do it now.  Don’t wait and see.    </a:t>
            </a:r>
          </a:p>
          <a:p>
            <a:pPr>
              <a:defRPr/>
            </a:pPr>
            <a:r>
              <a:rPr lang="en-US" sz="1100" b="1" dirty="0" smtClean="0"/>
              <a:t>Accountability</a:t>
            </a:r>
            <a:r>
              <a:rPr lang="en-US" sz="1100" dirty="0" smtClean="0"/>
              <a:t> – use quality improvement tools to assure systems work.  </a:t>
            </a:r>
          </a:p>
          <a:p>
            <a:pPr>
              <a:buNone/>
              <a:defRPr/>
            </a:pPr>
            <a:r>
              <a:rPr lang="en-US" sz="1100" dirty="0" smtClean="0"/>
              <a:t>	Use training to assure service is delivered.</a:t>
            </a:r>
          </a:p>
          <a:p>
            <a:pPr>
              <a:buNone/>
              <a:defRPr/>
            </a:pPr>
            <a:r>
              <a:rPr lang="en-US" sz="1100" dirty="0" smtClean="0"/>
              <a:t>	Document your process and actions.</a:t>
            </a:r>
            <a:r>
              <a:rPr lang="en-US" sz="1200" dirty="0" smtClean="0"/>
              <a:t/>
            </a:r>
            <a:br>
              <a:rPr lang="en-US" sz="1200" dirty="0" smtClean="0"/>
            </a:br>
            <a:endParaRPr lang="en-US" sz="1200" b="1" u="sng" dirty="0" smtClean="0"/>
          </a:p>
          <a:p>
            <a:pPr>
              <a:buNone/>
              <a:defRPr/>
            </a:pPr>
            <a:r>
              <a:rPr lang="en-US" sz="1200" b="1" u="sng" dirty="0" smtClean="0"/>
              <a:t>Resolution to this situation: </a:t>
            </a:r>
          </a:p>
          <a:p>
            <a:r>
              <a:rPr lang="en-US" sz="1100" dirty="0" smtClean="0">
                <a:cs typeface="+mn-cs"/>
              </a:rPr>
              <a:t>After</a:t>
            </a:r>
            <a:r>
              <a:rPr lang="en-US" sz="1100" baseline="0" dirty="0" smtClean="0">
                <a:cs typeface="+mn-cs"/>
              </a:rPr>
              <a:t> the MON was issued </a:t>
            </a:r>
            <a:r>
              <a:rPr lang="en-US" sz="1100" dirty="0" smtClean="0">
                <a:cs typeface="+mn-cs"/>
              </a:rPr>
              <a:t>alternate solutions were considered. Before the move-out date arrived, the facility brainstormed with a FNP and came up with a plan:</a:t>
            </a:r>
          </a:p>
          <a:p>
            <a:pPr marL="0" marR="0" indent="0" algn="l" defTabSz="457200" rtl="0" eaLnBrk="1" fontAlgn="auto" latinLnBrk="0" hangingPunct="1">
              <a:lnSpc>
                <a:spcPct val="80000"/>
              </a:lnSpc>
              <a:spcBef>
                <a:spcPts val="0"/>
              </a:spcBef>
              <a:spcAft>
                <a:spcPts val="0"/>
              </a:spcAft>
              <a:buClrTx/>
              <a:buSzTx/>
              <a:buFontTx/>
              <a:buNone/>
              <a:tabLst/>
              <a:defRPr/>
            </a:pPr>
            <a:r>
              <a:rPr lang="en-US" sz="1100" dirty="0" smtClean="0">
                <a:cs typeface="+mn-cs"/>
              </a:rPr>
              <a:t>The FNP ordered the resident to have up to two shots of Jack Daniels per day, in the late afternoon, provided by a Med Aide. The med cart was draped and set up to resemble a portable bar. On it were a very nice glass (with ice), shot glass and bottle of Jack Daniels. The MA would come to the resident</a:t>
            </a:r>
            <a:r>
              <a:rPr lang="ja-JP" altLang="en-US" sz="1100" dirty="0" smtClean="0">
                <a:latin typeface="Arial"/>
                <a:cs typeface="+mn-cs"/>
              </a:rPr>
              <a:t>’</a:t>
            </a:r>
            <a:r>
              <a:rPr lang="en-US" sz="1100" dirty="0" smtClean="0">
                <a:cs typeface="+mn-cs"/>
              </a:rPr>
              <a:t>s room and pour one shot, remove the drape and wipe down the top of the med cart/bar with a wet towel and chat the resident up a bit. If the resident requested a second shot, the same routine was followed by the MA. This was charted in the MAR for tracking purposes and for updating the FNP.</a:t>
            </a:r>
          </a:p>
          <a:p>
            <a:pPr eaLnBrk="1" hangingPunct="1">
              <a:lnSpc>
                <a:spcPct val="80000"/>
              </a:lnSpc>
              <a:buFontTx/>
              <a:buNone/>
              <a:defRPr/>
            </a:pPr>
            <a:endParaRPr lang="en-US" sz="1100" dirty="0" smtClean="0">
              <a:cs typeface="+mn-cs"/>
            </a:endParaRPr>
          </a:p>
          <a:p>
            <a:pPr eaLnBrk="1" hangingPunct="1">
              <a:lnSpc>
                <a:spcPct val="90000"/>
              </a:lnSpc>
              <a:buFontTx/>
              <a:buNone/>
              <a:defRPr/>
            </a:pPr>
            <a:r>
              <a:rPr lang="en-US" sz="1100" dirty="0" smtClean="0">
                <a:cs typeface="+mn-cs"/>
              </a:rPr>
              <a:t>It was reported on 2/20/13, the intervention continues to be successful and usually one shot is satisfactory. The resident still occasionally goes out and comes back with a bottle, which is intercepted by MA/bartender. When asked if the bottle can be </a:t>
            </a:r>
            <a:r>
              <a:rPr lang="ja-JP" altLang="en-US" sz="1100" dirty="0" smtClean="0">
                <a:latin typeface="Arial"/>
                <a:cs typeface="+mn-cs"/>
              </a:rPr>
              <a:t>“</a:t>
            </a:r>
            <a:r>
              <a:rPr lang="en-US" sz="1100" dirty="0" smtClean="0">
                <a:cs typeface="+mn-cs"/>
              </a:rPr>
              <a:t>added to their stock,</a:t>
            </a:r>
            <a:r>
              <a:rPr lang="ja-JP" altLang="en-US" sz="1100" dirty="0" smtClean="0">
                <a:latin typeface="Arial"/>
                <a:cs typeface="+mn-cs"/>
              </a:rPr>
              <a:t>”</a:t>
            </a:r>
            <a:r>
              <a:rPr lang="en-US" sz="1100" dirty="0" smtClean="0">
                <a:cs typeface="+mn-cs"/>
              </a:rPr>
              <a:t> s/he is very agreeable. They do remind the resident that a relative keeps them (the facility) well stocked with Jack Daniels, "but it never hurts to have extra on hand." S/He agrees you cannot have enough whiskey on hand and is glad to help the bar out with his/her most recent purchase.</a:t>
            </a:r>
          </a:p>
          <a:p>
            <a:pPr eaLnBrk="1" hangingPunct="1">
              <a:lnSpc>
                <a:spcPct val="90000"/>
              </a:lnSpc>
              <a:buFontTx/>
              <a:buNone/>
              <a:defRPr/>
            </a:pPr>
            <a:r>
              <a:rPr lang="en-US" sz="1100" dirty="0" smtClean="0">
                <a:cs typeface="+mn-cs"/>
              </a:rPr>
              <a:t>The incidents of drinking more than two shots per day have not resumed.</a:t>
            </a:r>
          </a:p>
          <a:p>
            <a:pPr eaLnBrk="1" hangingPunct="1">
              <a:lnSpc>
                <a:spcPct val="80000"/>
              </a:lnSpc>
              <a:buFontTx/>
              <a:buNone/>
              <a:defRPr/>
            </a:pPr>
            <a:endParaRPr lang="en-US" sz="1100" dirty="0" smtClean="0">
              <a:cs typeface="+mn-cs"/>
            </a:endParaRPr>
          </a:p>
          <a:p>
            <a:endParaRPr lang="en-US" sz="1100" dirty="0" smtClean="0"/>
          </a:p>
          <a:p>
            <a:endParaRPr lang="en-US" sz="1100" dirty="0" smtClean="0"/>
          </a:p>
          <a:p>
            <a:pPr>
              <a:buNone/>
              <a:defRPr/>
            </a:pPr>
            <a:endParaRPr lang="en-US" sz="1100" dirty="0" smtClean="0"/>
          </a:p>
        </p:txBody>
      </p:sp>
      <p:sp>
        <p:nvSpPr>
          <p:cNvPr id="4" name="Slide Number Placeholder 3"/>
          <p:cNvSpPr>
            <a:spLocks noGrp="1"/>
          </p:cNvSpPr>
          <p:nvPr>
            <p:ph type="sldNum" sz="quarter" idx="10"/>
          </p:nvPr>
        </p:nvSpPr>
        <p:spPr/>
        <p:txBody>
          <a:bodyPr/>
          <a:lstStyle/>
          <a:p>
            <a:fld id="{E63D7B0A-DA72-4EB7-855C-194275211A88}"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defRPr/>
            </a:pPr>
            <a:r>
              <a:rPr lang="en-US" b="1" dirty="0" smtClean="0">
                <a:solidFill>
                  <a:schemeClr val="tx2"/>
                </a:solidFill>
              </a:rPr>
              <a:t>Also checked R’s</a:t>
            </a:r>
            <a:r>
              <a:rPr lang="en-US" b="1" baseline="0" dirty="0" smtClean="0">
                <a:solidFill>
                  <a:schemeClr val="tx2"/>
                </a:solidFill>
              </a:rPr>
              <a:t> medications to see if needed to change those.  </a:t>
            </a:r>
            <a:endParaRPr lang="en-US" b="1" dirty="0" smtClean="0">
              <a:solidFill>
                <a:schemeClr val="tx2"/>
              </a:solidFill>
            </a:endParaRPr>
          </a:p>
        </p:txBody>
      </p:sp>
      <p:sp>
        <p:nvSpPr>
          <p:cNvPr id="4" name="Slide Number Placeholder 3"/>
          <p:cNvSpPr>
            <a:spLocks noGrp="1"/>
          </p:cNvSpPr>
          <p:nvPr>
            <p:ph type="sldNum" sz="quarter" idx="10"/>
          </p:nvPr>
        </p:nvSpPr>
        <p:spPr/>
        <p:txBody>
          <a:bodyPr/>
          <a:lstStyle/>
          <a:p>
            <a:fld id="{E63D7B0A-DA72-4EB7-855C-194275211A88}"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defRPr/>
            </a:pPr>
            <a:r>
              <a:rPr lang="en-US" b="1" baseline="0" dirty="0" smtClean="0">
                <a:solidFill>
                  <a:schemeClr val="tx2"/>
                </a:solidFill>
              </a:rPr>
              <a:t> </a:t>
            </a:r>
            <a:endParaRPr lang="en-US" b="1" dirty="0" smtClean="0">
              <a:solidFill>
                <a:schemeClr val="tx2"/>
              </a:solidFill>
            </a:endParaRPr>
          </a:p>
        </p:txBody>
      </p:sp>
      <p:sp>
        <p:nvSpPr>
          <p:cNvPr id="4" name="Slide Number Placeholder 3"/>
          <p:cNvSpPr>
            <a:spLocks noGrp="1"/>
          </p:cNvSpPr>
          <p:nvPr>
            <p:ph type="sldNum" sz="quarter" idx="10"/>
          </p:nvPr>
        </p:nvSpPr>
        <p:spPr/>
        <p:txBody>
          <a:bodyPr/>
          <a:lstStyle/>
          <a:p>
            <a:fld id="{E63D7B0A-DA72-4EB7-855C-194275211A88}"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3</a:t>
            </a:fld>
            <a:endParaRPr lang="en-US"/>
          </a:p>
        </p:txBody>
      </p:sp>
    </p:spTree>
    <p:extLst>
      <p:ext uri="{BB962C8B-B14F-4D97-AF65-F5344CB8AC3E}">
        <p14:creationId xmlns="" xmlns:p14="http://schemas.microsoft.com/office/powerpoint/2010/main" val="2711265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Balancing Rights, risk and</a:t>
            </a:r>
            <a:r>
              <a:rPr lang="en-US" baseline="0" dirty="0" smtClean="0"/>
              <a:t> responsibility.</a:t>
            </a:r>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45</a:t>
            </a:fld>
            <a:endParaRPr lang="en-US"/>
          </a:p>
        </p:txBody>
      </p:sp>
    </p:spTree>
    <p:extLst>
      <p:ext uri="{BB962C8B-B14F-4D97-AF65-F5344CB8AC3E}">
        <p14:creationId xmlns="" xmlns:p14="http://schemas.microsoft.com/office/powerpoint/2010/main" val="162939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RALF: 411-054-0027:  The Bill of Rights must state that residents have the right:</a:t>
            </a:r>
          </a:p>
          <a:p>
            <a:r>
              <a:rPr lang="en-US" sz="1200" b="1" kern="1200" dirty="0" smtClean="0">
                <a:solidFill>
                  <a:schemeClr val="tx1"/>
                </a:solidFill>
                <a:effectLst/>
                <a:latin typeface="+mn-lt"/>
                <a:ea typeface="+mn-ea"/>
                <a:cs typeface="+mn-cs"/>
              </a:rPr>
              <a:t>(b) to be given informed choice and opportunity to select or refuse service and to accept responsibility for the consequences;</a:t>
            </a:r>
          </a:p>
          <a:p>
            <a:r>
              <a:rPr lang="en-US" sz="1200" b="1" kern="1200" dirty="0" smtClean="0">
                <a:solidFill>
                  <a:schemeClr val="tx1"/>
                </a:solidFill>
                <a:effectLst/>
                <a:latin typeface="+mn-lt"/>
                <a:ea typeface="+mn-ea"/>
                <a:cs typeface="+mn-cs"/>
              </a:rPr>
              <a:t>(e) to exercise individual rights that do not infringe upon the rights or safety of others; </a:t>
            </a:r>
          </a:p>
        </p:txBody>
      </p:sp>
      <p:sp>
        <p:nvSpPr>
          <p:cNvPr id="4" name="Slide Number Placeholder 3"/>
          <p:cNvSpPr>
            <a:spLocks noGrp="1"/>
          </p:cNvSpPr>
          <p:nvPr>
            <p:ph type="sldNum" sz="quarter" idx="10"/>
          </p:nvPr>
        </p:nvSpPr>
        <p:spPr/>
        <p:txBody>
          <a:bodyPr/>
          <a:lstStyle/>
          <a:p>
            <a:fld id="{9FB91645-6364-9D4F-A666-7F61E80A3F9C}" type="slidenum">
              <a:rPr lang="en-US" smtClean="0"/>
              <a:pPr/>
              <a:t>5</a:t>
            </a:fld>
            <a:endParaRPr lang="en-US"/>
          </a:p>
        </p:txBody>
      </p:sp>
    </p:spTree>
    <p:extLst>
      <p:ext uri="{BB962C8B-B14F-4D97-AF65-F5344CB8AC3E}">
        <p14:creationId xmlns="" xmlns:p14="http://schemas.microsoft.com/office/powerpoint/2010/main" val="300230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RALF: 411-054-0027:  The Bill of Rights must state that residents have the right:</a:t>
            </a:r>
          </a:p>
          <a:p>
            <a:r>
              <a:rPr lang="en-US" sz="1200" b="1" kern="1200" dirty="0" smtClean="0">
                <a:solidFill>
                  <a:schemeClr val="tx1"/>
                </a:solidFill>
                <a:effectLst/>
                <a:latin typeface="+mn-lt"/>
                <a:ea typeface="+mn-ea"/>
                <a:cs typeface="+mn-cs"/>
              </a:rPr>
              <a:t>(n) to be encouraged and assisted to exercise rights as a citizen;</a:t>
            </a:r>
          </a:p>
          <a:p>
            <a:r>
              <a:rPr lang="en-US" sz="1200" b="1" kern="1200" dirty="0" smtClean="0">
                <a:solidFill>
                  <a:schemeClr val="tx1"/>
                </a:solidFill>
                <a:effectLst/>
                <a:latin typeface="+mn-lt"/>
                <a:ea typeface="+mn-ea"/>
                <a:cs typeface="+mn-cs"/>
              </a:rPr>
              <a:t>(r) to have a safe and homelike environment; </a:t>
            </a:r>
          </a:p>
          <a:p>
            <a:endParaRPr lang="en-US" dirty="0"/>
          </a:p>
        </p:txBody>
      </p:sp>
      <p:sp>
        <p:nvSpPr>
          <p:cNvPr id="4" name="Slide Number Placeholder 3"/>
          <p:cNvSpPr>
            <a:spLocks noGrp="1"/>
          </p:cNvSpPr>
          <p:nvPr>
            <p:ph type="sldNum" sz="quarter" idx="10"/>
          </p:nvPr>
        </p:nvSpPr>
        <p:spPr/>
        <p:txBody>
          <a:bodyPr/>
          <a:lstStyle/>
          <a:p>
            <a:fld id="{9FB91645-6364-9D4F-A666-7F61E80A3F9C}" type="slidenum">
              <a:rPr lang="en-US" smtClean="0"/>
              <a:pPr/>
              <a:t>6</a:t>
            </a:fld>
            <a:endParaRPr lang="en-US"/>
          </a:p>
        </p:txBody>
      </p:sp>
    </p:spTree>
    <p:extLst>
      <p:ext uri="{BB962C8B-B14F-4D97-AF65-F5344CB8AC3E}">
        <p14:creationId xmlns="" xmlns:p14="http://schemas.microsoft.com/office/powerpoint/2010/main" val="300230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NH:  411-085-0310: Each resident and the resident’s legal representative have the right to:</a:t>
            </a:r>
          </a:p>
          <a:p>
            <a:pPr marL="228600" indent="-228600">
              <a:buAutoNum type="arabicParenBoth"/>
            </a:pPr>
            <a:r>
              <a:rPr lang="en-US" sz="1200" b="1" kern="1200" dirty="0" smtClean="0">
                <a:solidFill>
                  <a:schemeClr val="tx1"/>
                </a:solidFill>
                <a:effectLst/>
                <a:latin typeface="+mn-lt"/>
                <a:ea typeface="+mn-ea"/>
                <a:cs typeface="+mn-cs"/>
              </a:rPr>
              <a:t>Be encouraged and assisted while in the facility to exercise rights as a citizen or resident of Oregon and of the US.</a:t>
            </a:r>
          </a:p>
          <a:p>
            <a:pPr marL="228600" indent="-228600">
              <a:buAutoNum type="arabicParenBoth"/>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B91645-6364-9D4F-A666-7F61E80A3F9C}" type="slidenum">
              <a:rPr lang="en-US" smtClean="0"/>
              <a:pPr/>
              <a:t>7</a:t>
            </a:fld>
            <a:endParaRPr lang="en-US"/>
          </a:p>
        </p:txBody>
      </p:sp>
    </p:spTree>
    <p:extLst>
      <p:ext uri="{BB962C8B-B14F-4D97-AF65-F5344CB8AC3E}">
        <p14:creationId xmlns="" xmlns:p14="http://schemas.microsoft.com/office/powerpoint/2010/main" val="300230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NH:  411-085-0310: Each resident and the resident’s legal representative have the right to:</a:t>
            </a:r>
          </a:p>
          <a:p>
            <a:r>
              <a:rPr lang="en-US" sz="1200" b="1" kern="1200" dirty="0" smtClean="0">
                <a:solidFill>
                  <a:schemeClr val="tx1"/>
                </a:solidFill>
                <a:effectLst/>
                <a:latin typeface="+mn-lt"/>
                <a:ea typeface="+mn-ea"/>
                <a:cs typeface="+mn-cs"/>
              </a:rPr>
              <a:t>(4) Be fully informed of his/her total health status, including but not limited to medical status.  The resident must be informed of the right to chose his/her own physician and to be fully informed of the right to choose his/her own physician and to be fully informed in advance of any changes in care or treatment.  The facility staff must encourage the resident to exercise the right to make his/her own decisions and fully participate in care and care planning unless the resident has been found legally incapable of doing so. </a:t>
            </a:r>
          </a:p>
          <a:p>
            <a:r>
              <a:rPr lang="en-US" sz="1200" b="1" kern="1200" dirty="0" smtClean="0">
                <a:solidFill>
                  <a:schemeClr val="tx1"/>
                </a:solidFill>
                <a:effectLst/>
                <a:latin typeface="+mn-lt"/>
                <a:ea typeface="+mn-ea"/>
                <a:cs typeface="+mn-cs"/>
              </a:rPr>
              <a:t>(5) Refuse any medication, treatment, care … unless found legally incapable of doing so.  </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B91645-6364-9D4F-A666-7F61E80A3F9C}" type="slidenum">
              <a:rPr lang="en-US" smtClean="0"/>
              <a:pPr/>
              <a:t>8</a:t>
            </a:fld>
            <a:endParaRPr lang="en-US"/>
          </a:p>
        </p:txBody>
      </p:sp>
    </p:spTree>
    <p:extLst>
      <p:ext uri="{BB962C8B-B14F-4D97-AF65-F5344CB8AC3E}">
        <p14:creationId xmlns="" xmlns:p14="http://schemas.microsoft.com/office/powerpoint/2010/main" val="300230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NH:  411-085-0310: Each resident and the resident’s legal representative have the right to:</a:t>
            </a:r>
          </a:p>
          <a:p>
            <a:r>
              <a:rPr lang="en-US" sz="1200" b="1" kern="1200" dirty="0" smtClean="0">
                <a:solidFill>
                  <a:schemeClr val="tx1"/>
                </a:solidFill>
                <a:effectLst/>
                <a:latin typeface="+mn-lt"/>
                <a:ea typeface="+mn-ea"/>
                <a:cs typeface="+mn-cs"/>
              </a:rPr>
              <a:t>(5) Refuse any medication, treatment, care … unless found legally incapable of doing so.  </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B91645-6364-9D4F-A666-7F61E80A3F9C}" type="slidenum">
              <a:rPr lang="en-US" smtClean="0"/>
              <a:pPr/>
              <a:t>9</a:t>
            </a:fld>
            <a:endParaRPr lang="en-US"/>
          </a:p>
        </p:txBody>
      </p:sp>
    </p:spTree>
    <p:extLst>
      <p:ext uri="{BB962C8B-B14F-4D97-AF65-F5344CB8AC3E}">
        <p14:creationId xmlns="" xmlns:p14="http://schemas.microsoft.com/office/powerpoint/2010/main" val="3002301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7F72B-2FE5-4C55-85A3-96EC9F960735}" type="slidenum">
              <a:rPr lang="en-US"/>
              <a:pPr/>
              <a:t>10</a:t>
            </a:fld>
            <a:endParaRPr lang="en-US" dirty="0"/>
          </a:p>
        </p:txBody>
      </p:sp>
      <p:sp>
        <p:nvSpPr>
          <p:cNvPr id="796674" name="Rectangle 2"/>
          <p:cNvSpPr>
            <a:spLocks noGrp="1" noRot="1" noChangeAspect="1" noChangeArrowheads="1" noTextEdit="1"/>
          </p:cNvSpPr>
          <p:nvPr>
            <p:ph type="sldImg"/>
          </p:nvPr>
        </p:nvSpPr>
        <p:spPr>
          <a:xfrm>
            <a:off x="1143000" y="685800"/>
            <a:ext cx="4572000" cy="3429000"/>
          </a:xfrm>
          <a:ln/>
        </p:spPr>
      </p:sp>
      <p:sp>
        <p:nvSpPr>
          <p:cNvPr id="796675" name="Rectangle 3"/>
          <p:cNvSpPr>
            <a:spLocks noGrp="1" noChangeArrowheads="1"/>
          </p:cNvSpPr>
          <p:nvPr>
            <p:ph type="body" idx="1"/>
          </p:nvPr>
        </p:nvSpPr>
        <p:spPr/>
        <p:txBody>
          <a:bodyPr/>
          <a:lstStyle/>
          <a:p>
            <a:r>
              <a:rPr lang="en-US" dirty="0" smtClean="0"/>
              <a:t>Person</a:t>
            </a:r>
            <a:r>
              <a:rPr lang="en-US" baseline="0" dirty="0" smtClean="0"/>
              <a:t> centered care is not only facilitating and promoting choice but also continuously communicating and problem solving with residents when their choices involve risk.</a:t>
            </a:r>
          </a:p>
          <a:p>
            <a:r>
              <a:rPr lang="en-US" baseline="0" dirty="0" smtClean="0"/>
              <a:t/>
            </a:r>
            <a:br>
              <a:rPr lang="en-US" baseline="0" dirty="0" smtClean="0"/>
            </a:br>
            <a:r>
              <a:rPr lang="en-US" baseline="0" dirty="0" smtClean="0"/>
              <a:t>It is the Risk and Responsibility Equation.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2"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6F8CB056-1831-1245-9A99-58B8B50754B1}" type="datetimeFigureOut">
              <a:rPr lang="en-US" smtClean="0"/>
              <a:pPr/>
              <a:t>3/8/2013</a:t>
            </a:fld>
            <a:endParaRPr lang="en-US" dirty="0"/>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7" y="5719968"/>
            <a:ext cx="643667"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CB056-1831-1245-9A99-58B8B50754B1}" type="datetimeFigureOut">
              <a:rPr lang="en-US" smtClean="0"/>
              <a:pPr/>
              <a:t>3/8/2013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86743-EC8A-4E42-AC9C-7EB16E522EA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CB056-1831-1245-9A99-58B8B50754B1}" type="datetimeFigureOut">
              <a:rPr lang="en-US" smtClean="0"/>
              <a:pPr/>
              <a:t>3/8/2013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86743-EC8A-4E42-AC9C-7EB16E522EA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CB056-1831-1245-9A99-58B8B50754B1}" type="datetimeFigureOut">
              <a:rPr lang="en-US" smtClean="0"/>
              <a:pPr/>
              <a:t>3/8/2013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86743-EC8A-4E42-AC9C-7EB16E522EA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CB056-1831-1245-9A99-58B8B50754B1}" type="datetimeFigureOut">
              <a:rPr lang="en-US" smtClean="0"/>
              <a:pPr/>
              <a:t>3/8/2013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86743-EC8A-4E42-AC9C-7EB16E522EA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F8CB056-1831-1245-9A99-58B8B50754B1}" type="datetimeFigureOut">
              <a:rPr lang="en-US" smtClean="0"/>
              <a:pPr/>
              <a:t>3/8/2013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886743-EC8A-4E42-AC9C-7EB16E522EA4}"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9"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8CB056-1831-1245-9A99-58B8B50754B1}" type="datetimeFigureOut">
              <a:rPr lang="en-US" smtClean="0"/>
              <a:pPr/>
              <a:t>3/8/2013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886743-EC8A-4E42-AC9C-7EB16E522EA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8CB056-1831-1245-9A99-58B8B50754B1}" type="datetimeFigureOut">
              <a:rPr lang="en-US" smtClean="0"/>
              <a:pPr/>
              <a:t>3/8/2013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886743-EC8A-4E42-AC9C-7EB16E522EA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CB056-1831-1245-9A99-58B8B50754B1}" type="datetimeFigureOut">
              <a:rPr lang="en-US" smtClean="0"/>
              <a:pPr/>
              <a:t>3/8/2013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886743-EC8A-4E42-AC9C-7EB16E522EA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2"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F8CB056-1831-1245-9A99-58B8B50754B1}" type="datetimeFigureOut">
              <a:rPr lang="en-US" smtClean="0"/>
              <a:pPr/>
              <a:t>3/8/2013</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4"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2" name="Title 1"/>
          <p:cNvSpPr>
            <a:spLocks noGrp="1"/>
          </p:cNvSpPr>
          <p:nvPr>
            <p:ph type="title"/>
          </p:nvPr>
        </p:nvSpPr>
        <p:spPr>
          <a:xfrm>
            <a:off x="4739835" y="2657436"/>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2"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4"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1"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2"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CB056-1831-1245-9A99-58B8B50754B1}" type="datetimeFigureOut">
              <a:rPr lang="en-US" smtClean="0"/>
              <a:pPr/>
              <a:t>3/8/2013</a:t>
            </a:fld>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0B886743-EC8A-4E42-AC9C-7EB16E522EA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8"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3"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1" y="1027664"/>
            <a:ext cx="7024744"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6F8CB056-1831-1245-9A99-58B8B50754B1}" type="datetimeFigureOut">
              <a:rPr lang="en-US" smtClean="0"/>
              <a:pPr/>
              <a:t>3/8/2013</a:t>
            </a:fld>
            <a:endParaRPr lang="en-US" dirty="0"/>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8"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0B886743-EC8A-4E42-AC9C-7EB16E522EA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ceal.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631" y="865014"/>
            <a:ext cx="3300984" cy="3128776"/>
          </a:xfrm>
        </p:spPr>
        <p:txBody>
          <a:bodyPr>
            <a:normAutofit/>
          </a:bodyPr>
          <a:lstStyle/>
          <a:p>
            <a:r>
              <a:rPr lang="en-US" dirty="0" smtClean="0"/>
              <a:t>THINKING OUTSIDE THE BOX (of Wine): </a:t>
            </a:r>
            <a:br>
              <a:rPr lang="en-US" dirty="0" smtClean="0"/>
            </a:br>
            <a:r>
              <a:rPr lang="en-US" dirty="0" smtClean="0"/>
              <a:t>Alcohol Use in Long-Term Care Facilities. </a:t>
            </a:r>
            <a:endParaRPr lang="en-US" dirty="0"/>
          </a:p>
        </p:txBody>
      </p:sp>
      <p:sp>
        <p:nvSpPr>
          <p:cNvPr id="3" name="Subtitle 2"/>
          <p:cNvSpPr>
            <a:spLocks noGrp="1"/>
          </p:cNvSpPr>
          <p:nvPr>
            <p:ph type="body" sz="half" idx="2"/>
          </p:nvPr>
        </p:nvSpPr>
        <p:spPr/>
        <p:txBody>
          <a:bodyPr>
            <a:normAutofit/>
          </a:bodyPr>
          <a:lstStyle/>
          <a:p>
            <a:pPr algn="r"/>
            <a:r>
              <a:rPr lang="en-US" dirty="0" smtClean="0"/>
              <a:t>Presentation Panel:</a:t>
            </a:r>
          </a:p>
          <a:p>
            <a:pPr lvl="1" algn="r"/>
            <a:endParaRPr lang="en-US" dirty="0" smtClean="0"/>
          </a:p>
          <a:p>
            <a:pPr lvl="1" algn="r"/>
            <a:r>
              <a:rPr lang="en-US" dirty="0" smtClean="0"/>
              <a:t>Ana Potter </a:t>
            </a:r>
          </a:p>
          <a:p>
            <a:pPr lvl="1" algn="r"/>
            <a:r>
              <a:rPr lang="en-US" dirty="0" smtClean="0"/>
              <a:t>Joan Morris</a:t>
            </a:r>
          </a:p>
          <a:p>
            <a:pPr lvl="1" algn="r"/>
            <a:r>
              <a:rPr lang="en-US" dirty="0" smtClean="0"/>
              <a:t>Linda </a:t>
            </a:r>
            <a:r>
              <a:rPr lang="en-US" dirty="0" err="1" smtClean="0"/>
              <a:t>Kirschbaum</a:t>
            </a:r>
            <a:endParaRPr lang="en-US" dirty="0" smtClean="0"/>
          </a:p>
        </p:txBody>
      </p:sp>
      <p:pic>
        <p:nvPicPr>
          <p:cNvPr id="6" name="Picture Placeholder 5" descr="Unknown.jpeg"/>
          <p:cNvPicPr>
            <a:picLocks noGrp="1" noChangeAspect="1"/>
          </p:cNvPicPr>
          <p:nvPr>
            <p:ph type="pic" idx="1"/>
          </p:nvPr>
        </p:nvPicPr>
        <p:blipFill>
          <a:blip r:embed="rId3">
            <a:extLst>
              <a:ext uri="{28A0092B-C50C-407E-A947-70E740481C1C}">
                <a14:useLocalDpi xmlns="" xmlns:a14="http://schemas.microsoft.com/office/drawing/2010/main" val="0"/>
              </a:ext>
            </a:extLst>
          </a:blip>
          <a:srcRect t="-13689" b="-13689"/>
          <a:stretch>
            <a:fillRect/>
          </a:stretch>
        </p:blipFill>
        <p:spPr/>
      </p:pic>
    </p:spTree>
    <p:extLst>
      <p:ext uri="{BB962C8B-B14F-4D97-AF65-F5344CB8AC3E}">
        <p14:creationId xmlns="" xmlns:p14="http://schemas.microsoft.com/office/powerpoint/2010/main" val="3187187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Text Box 2"/>
          <p:cNvSpPr txBox="1">
            <a:spLocks noChangeArrowheads="1"/>
          </p:cNvSpPr>
          <p:nvPr/>
        </p:nvSpPr>
        <p:spPr bwMode="auto">
          <a:xfrm>
            <a:off x="917277" y="611832"/>
            <a:ext cx="6956831" cy="523220"/>
          </a:xfrm>
          <a:prstGeom prst="rect">
            <a:avLst/>
          </a:prstGeom>
          <a:noFill/>
          <a:ln w="9525">
            <a:noFill/>
            <a:miter lim="800000"/>
            <a:headEnd/>
            <a:tailEnd/>
          </a:ln>
          <a:effectLst/>
        </p:spPr>
        <p:txBody>
          <a:bodyPr wrap="square">
            <a:spAutoFit/>
          </a:bodyPr>
          <a:lstStyle/>
          <a:p>
            <a:pPr eaLnBrk="1" hangingPunct="1">
              <a:spcBef>
                <a:spcPct val="50000"/>
              </a:spcBef>
            </a:pPr>
            <a:r>
              <a:rPr lang="en-US" sz="2800" b="1" dirty="0" smtClean="0">
                <a:solidFill>
                  <a:srgbClr val="92D050"/>
                </a:solidFill>
                <a:latin typeface="Arial" charset="0"/>
              </a:rPr>
              <a:t>PCC Continuum</a:t>
            </a:r>
            <a:endParaRPr lang="en-US" sz="2800" b="1" dirty="0">
              <a:solidFill>
                <a:srgbClr val="92D050"/>
              </a:solidFill>
              <a:latin typeface="Arial" charset="0"/>
            </a:endParaRPr>
          </a:p>
        </p:txBody>
      </p:sp>
      <p:sp>
        <p:nvSpPr>
          <p:cNvPr id="740355" name="Rectangle 3"/>
          <p:cNvSpPr>
            <a:spLocks noChangeArrowheads="1"/>
          </p:cNvSpPr>
          <p:nvPr/>
        </p:nvSpPr>
        <p:spPr bwMode="auto">
          <a:xfrm>
            <a:off x="609600" y="1600200"/>
            <a:ext cx="8001000" cy="3810000"/>
          </a:xfrm>
          <a:prstGeom prst="rect">
            <a:avLst/>
          </a:prstGeom>
          <a:solidFill>
            <a:srgbClr val="BDC2FD"/>
          </a:solidFill>
          <a:ln w="9525">
            <a:solidFill>
              <a:schemeClr val="tx1"/>
            </a:solidFill>
            <a:miter lim="800000"/>
            <a:headEnd/>
            <a:tailEnd/>
          </a:ln>
          <a:effectLst/>
        </p:spPr>
        <p:txBody>
          <a:bodyPr wrap="none" anchor="ctr"/>
          <a:lstStyle/>
          <a:p>
            <a:endParaRPr lang="en-US" dirty="0"/>
          </a:p>
        </p:txBody>
      </p:sp>
      <p:grpSp>
        <p:nvGrpSpPr>
          <p:cNvPr id="2" name="Group 4"/>
          <p:cNvGrpSpPr>
            <a:grpSpLocks/>
          </p:cNvGrpSpPr>
          <p:nvPr/>
        </p:nvGrpSpPr>
        <p:grpSpPr bwMode="auto">
          <a:xfrm>
            <a:off x="3505201" y="2057402"/>
            <a:ext cx="4514851" cy="1019175"/>
            <a:chOff x="2148" y="1281"/>
            <a:chExt cx="2844" cy="498"/>
          </a:xfrm>
        </p:grpSpPr>
        <p:sp>
          <p:nvSpPr>
            <p:cNvPr id="740357" name="Line 5"/>
            <p:cNvSpPr>
              <a:spLocks noChangeShapeType="1"/>
            </p:cNvSpPr>
            <p:nvPr/>
          </p:nvSpPr>
          <p:spPr bwMode="auto">
            <a:xfrm>
              <a:off x="2148" y="1635"/>
              <a:ext cx="2839" cy="1"/>
            </a:xfrm>
            <a:prstGeom prst="line">
              <a:avLst/>
            </a:prstGeom>
            <a:noFill/>
            <a:ln w="28575">
              <a:solidFill>
                <a:schemeClr val="tx1"/>
              </a:solidFill>
              <a:round/>
              <a:headEnd/>
              <a:tailEnd/>
            </a:ln>
            <a:effectLst/>
          </p:spPr>
          <p:txBody>
            <a:bodyPr/>
            <a:lstStyle/>
            <a:p>
              <a:endParaRPr lang="en-US" dirty="0">
                <a:solidFill>
                  <a:srgbClr val="002060"/>
                </a:solidFill>
              </a:endParaRPr>
            </a:p>
          </p:txBody>
        </p:sp>
        <p:sp>
          <p:nvSpPr>
            <p:cNvPr id="740358" name="Line 6"/>
            <p:cNvSpPr>
              <a:spLocks noChangeShapeType="1"/>
            </p:cNvSpPr>
            <p:nvPr/>
          </p:nvSpPr>
          <p:spPr bwMode="auto">
            <a:xfrm>
              <a:off x="2148" y="1491"/>
              <a:ext cx="0" cy="288"/>
            </a:xfrm>
            <a:prstGeom prst="line">
              <a:avLst/>
            </a:prstGeom>
            <a:noFill/>
            <a:ln w="28575">
              <a:solidFill>
                <a:schemeClr val="tx1"/>
              </a:solidFill>
              <a:round/>
              <a:headEnd/>
              <a:tailEnd/>
            </a:ln>
            <a:effectLst/>
          </p:spPr>
          <p:txBody>
            <a:bodyPr/>
            <a:lstStyle/>
            <a:p>
              <a:endParaRPr lang="en-US" dirty="0">
                <a:solidFill>
                  <a:srgbClr val="002060"/>
                </a:solidFill>
              </a:endParaRPr>
            </a:p>
          </p:txBody>
        </p:sp>
        <p:sp>
          <p:nvSpPr>
            <p:cNvPr id="740359" name="Line 7"/>
            <p:cNvSpPr>
              <a:spLocks noChangeShapeType="1"/>
            </p:cNvSpPr>
            <p:nvPr/>
          </p:nvSpPr>
          <p:spPr bwMode="auto">
            <a:xfrm>
              <a:off x="4992" y="1491"/>
              <a:ext cx="0" cy="288"/>
            </a:xfrm>
            <a:prstGeom prst="line">
              <a:avLst/>
            </a:prstGeom>
            <a:noFill/>
            <a:ln w="28575">
              <a:solidFill>
                <a:schemeClr val="tx1"/>
              </a:solidFill>
              <a:round/>
              <a:headEnd/>
              <a:tailEnd/>
            </a:ln>
            <a:effectLst/>
          </p:spPr>
          <p:txBody>
            <a:bodyPr/>
            <a:lstStyle/>
            <a:p>
              <a:endParaRPr lang="en-US" dirty="0">
                <a:solidFill>
                  <a:srgbClr val="002060"/>
                </a:solidFill>
              </a:endParaRPr>
            </a:p>
          </p:txBody>
        </p:sp>
        <p:sp>
          <p:nvSpPr>
            <p:cNvPr id="740360" name="Text Box 8"/>
            <p:cNvSpPr txBox="1">
              <a:spLocks noChangeArrowheads="1"/>
            </p:cNvSpPr>
            <p:nvPr/>
          </p:nvSpPr>
          <p:spPr bwMode="auto">
            <a:xfrm>
              <a:off x="2292" y="1281"/>
              <a:ext cx="2475" cy="361"/>
            </a:xfrm>
            <a:prstGeom prst="rect">
              <a:avLst/>
            </a:prstGeom>
            <a:noFill/>
            <a:ln w="9525">
              <a:noFill/>
              <a:miter lim="800000"/>
              <a:headEnd/>
              <a:tailEnd/>
            </a:ln>
            <a:effectLst/>
          </p:spPr>
          <p:txBody>
            <a:bodyPr wrap="square">
              <a:spAutoFit/>
            </a:bodyPr>
            <a:lstStyle/>
            <a:p>
              <a:pPr algn="ctr" eaLnBrk="1" hangingPunct="1">
                <a:spcBef>
                  <a:spcPct val="50000"/>
                </a:spcBef>
              </a:pPr>
              <a:r>
                <a:rPr lang="en-US" sz="1400" b="1" dirty="0">
                  <a:solidFill>
                    <a:srgbClr val="002060"/>
                  </a:solidFill>
                  <a:latin typeface="Arial" charset="0"/>
                </a:rPr>
                <a:t>Person Directed Practices</a:t>
              </a:r>
            </a:p>
            <a:p>
              <a:pPr algn="ctr" eaLnBrk="1" hangingPunct="1"/>
              <a:r>
                <a:rPr lang="en-US" sz="1400" i="1" dirty="0">
                  <a:solidFill>
                    <a:srgbClr val="002060"/>
                  </a:solidFill>
                  <a:latin typeface="Arial" charset="0"/>
                </a:rPr>
                <a:t>(Begins somewhere between Consideration of the Person and Person’s Choice)</a:t>
              </a:r>
            </a:p>
          </p:txBody>
        </p:sp>
      </p:grpSp>
      <p:sp>
        <p:nvSpPr>
          <p:cNvPr id="740361" name="Text Box 9"/>
          <p:cNvSpPr txBox="1">
            <a:spLocks noChangeArrowheads="1"/>
          </p:cNvSpPr>
          <p:nvPr/>
        </p:nvSpPr>
        <p:spPr bwMode="auto">
          <a:xfrm>
            <a:off x="2514600" y="4800601"/>
            <a:ext cx="3810000" cy="369332"/>
          </a:xfrm>
          <a:prstGeom prst="rect">
            <a:avLst/>
          </a:prstGeom>
          <a:noFill/>
          <a:ln w="9525">
            <a:noFill/>
            <a:miter lim="800000"/>
            <a:headEnd/>
            <a:tailEnd/>
          </a:ln>
          <a:effectLst/>
        </p:spPr>
        <p:txBody>
          <a:bodyPr>
            <a:spAutoFit/>
          </a:bodyPr>
          <a:lstStyle/>
          <a:p>
            <a:pPr eaLnBrk="1" hangingPunct="1">
              <a:spcBef>
                <a:spcPct val="50000"/>
              </a:spcBef>
            </a:pPr>
            <a:r>
              <a:rPr lang="en-US" b="1" dirty="0">
                <a:solidFill>
                  <a:srgbClr val="002060"/>
                </a:solidFill>
                <a:latin typeface="Arial" charset="0"/>
              </a:rPr>
              <a:t>Degree of Person-Directedness</a:t>
            </a:r>
          </a:p>
        </p:txBody>
      </p:sp>
      <p:grpSp>
        <p:nvGrpSpPr>
          <p:cNvPr id="3" name="Group 10"/>
          <p:cNvGrpSpPr>
            <a:grpSpLocks/>
          </p:cNvGrpSpPr>
          <p:nvPr/>
        </p:nvGrpSpPr>
        <p:grpSpPr bwMode="auto">
          <a:xfrm>
            <a:off x="917278" y="4056062"/>
            <a:ext cx="7518999" cy="1049337"/>
            <a:chOff x="345" y="2448"/>
            <a:chExt cx="5136" cy="768"/>
          </a:xfrm>
        </p:grpSpPr>
        <p:sp>
          <p:nvSpPr>
            <p:cNvPr id="740363" name="Rectangle 11"/>
            <p:cNvSpPr>
              <a:spLocks noChangeArrowheads="1"/>
            </p:cNvSpPr>
            <p:nvPr/>
          </p:nvSpPr>
          <p:spPr bwMode="auto">
            <a:xfrm>
              <a:off x="345" y="2688"/>
              <a:ext cx="4752" cy="240"/>
            </a:xfrm>
            <a:prstGeom prst="rect">
              <a:avLst/>
            </a:prstGeom>
            <a:gradFill rotWithShape="1">
              <a:gsLst>
                <a:gs pos="0">
                  <a:schemeClr val="accent2"/>
                </a:gs>
                <a:gs pos="50000">
                  <a:schemeClr val="accent2">
                    <a:gamma/>
                    <a:tint val="60784"/>
                    <a:invGamma/>
                  </a:schemeClr>
                </a:gs>
                <a:gs pos="100000">
                  <a:schemeClr val="accent2"/>
                </a:gs>
              </a:gsLst>
              <a:lin ang="5400000" scaled="1"/>
            </a:gradFill>
            <a:ln w="9525">
              <a:noFill/>
              <a:miter lim="800000"/>
              <a:headEnd/>
              <a:tailEnd/>
            </a:ln>
            <a:effectLst/>
          </p:spPr>
          <p:txBody>
            <a:bodyPr wrap="none" anchor="ctr"/>
            <a:lstStyle/>
            <a:p>
              <a:endParaRPr lang="en-US" dirty="0"/>
            </a:p>
          </p:txBody>
        </p:sp>
        <p:sp>
          <p:nvSpPr>
            <p:cNvPr id="740364" name="AutoShape 12"/>
            <p:cNvSpPr>
              <a:spLocks noChangeArrowheads="1"/>
            </p:cNvSpPr>
            <p:nvPr/>
          </p:nvSpPr>
          <p:spPr bwMode="auto">
            <a:xfrm rot="5400000">
              <a:off x="4905" y="2640"/>
              <a:ext cx="768" cy="384"/>
            </a:xfrm>
            <a:prstGeom prst="triangle">
              <a:avLst>
                <a:gd name="adj" fmla="val 50000"/>
              </a:avLst>
            </a:prstGeom>
            <a:gradFill rotWithShape="1">
              <a:gsLst>
                <a:gs pos="0">
                  <a:schemeClr val="accent2">
                    <a:gamma/>
                    <a:tint val="60784"/>
                    <a:invGamma/>
                  </a:schemeClr>
                </a:gs>
                <a:gs pos="100000">
                  <a:schemeClr val="accent2"/>
                </a:gs>
              </a:gsLst>
              <a:path path="shape">
                <a:fillToRect l="50000" t="50000" r="50000" b="50000"/>
              </a:path>
            </a:gradFill>
            <a:ln w="9525">
              <a:noFill/>
              <a:miter lim="800000"/>
              <a:headEnd/>
              <a:tailEnd/>
            </a:ln>
            <a:effectLst/>
          </p:spPr>
          <p:txBody>
            <a:bodyPr wrap="none" anchor="ctr"/>
            <a:lstStyle/>
            <a:p>
              <a:endParaRPr lang="en-US" dirty="0"/>
            </a:p>
          </p:txBody>
        </p:sp>
      </p:grpSp>
      <p:sp>
        <p:nvSpPr>
          <p:cNvPr id="740365" name="Text Box 13"/>
          <p:cNvSpPr txBox="1">
            <a:spLocks noChangeArrowheads="1"/>
          </p:cNvSpPr>
          <p:nvPr/>
        </p:nvSpPr>
        <p:spPr bwMode="auto">
          <a:xfrm>
            <a:off x="609600" y="3124202"/>
            <a:ext cx="1371600" cy="931863"/>
          </a:xfrm>
          <a:prstGeom prst="rect">
            <a:avLst/>
          </a:prstGeom>
          <a:solidFill>
            <a:srgbClr val="A6B0F8"/>
          </a:solidFill>
          <a:ln w="9525">
            <a:solidFill>
              <a:schemeClr val="tx1"/>
            </a:solidFill>
            <a:miter lim="800000"/>
            <a:headEnd/>
            <a:tailEnd/>
          </a:ln>
          <a:effectLst/>
        </p:spPr>
        <p:txBody>
          <a:bodyPr tIns="18288" bIns="18288"/>
          <a:lstStyle/>
          <a:p>
            <a:pPr algn="ctr" eaLnBrk="1" hangingPunct="1">
              <a:spcBef>
                <a:spcPct val="50000"/>
              </a:spcBef>
            </a:pPr>
            <a:r>
              <a:rPr lang="en-US" sz="1200" b="1" dirty="0">
                <a:solidFill>
                  <a:srgbClr val="002060"/>
                </a:solidFill>
                <a:latin typeface="Trebuchet MS" pitchFamily="34" charset="0"/>
              </a:rPr>
              <a:t>Staff Directed</a:t>
            </a:r>
          </a:p>
          <a:p>
            <a:pPr algn="ctr" eaLnBrk="1" hangingPunct="1">
              <a:spcBef>
                <a:spcPct val="50000"/>
              </a:spcBef>
            </a:pPr>
            <a:r>
              <a:rPr lang="en-US" sz="1000" i="1" dirty="0">
                <a:solidFill>
                  <a:srgbClr val="002060"/>
                </a:solidFill>
                <a:latin typeface="Trebuchet MS" pitchFamily="34" charset="0"/>
              </a:rPr>
              <a:t>(agency scheduled routines/staffing dictate care provision)</a:t>
            </a:r>
          </a:p>
        </p:txBody>
      </p:sp>
      <p:sp>
        <p:nvSpPr>
          <p:cNvPr id="740366" name="Text Box 14"/>
          <p:cNvSpPr txBox="1">
            <a:spLocks noChangeArrowheads="1"/>
          </p:cNvSpPr>
          <p:nvPr/>
        </p:nvSpPr>
        <p:spPr bwMode="auto">
          <a:xfrm>
            <a:off x="2081213" y="3124202"/>
            <a:ext cx="1238251" cy="931863"/>
          </a:xfrm>
          <a:prstGeom prst="rect">
            <a:avLst/>
          </a:prstGeom>
          <a:solidFill>
            <a:srgbClr val="A6B0F8"/>
          </a:solidFill>
          <a:ln w="9525">
            <a:solidFill>
              <a:schemeClr val="tx1"/>
            </a:solidFill>
            <a:miter lim="800000"/>
            <a:headEnd/>
            <a:tailEnd/>
          </a:ln>
          <a:effectLst/>
        </p:spPr>
        <p:txBody>
          <a:bodyPr tIns="18288" bIns="18288"/>
          <a:lstStyle/>
          <a:p>
            <a:pPr algn="ctr" eaLnBrk="1" hangingPunct="1">
              <a:spcBef>
                <a:spcPct val="50000"/>
              </a:spcBef>
            </a:pPr>
            <a:r>
              <a:rPr lang="en-US" sz="1200" b="1" dirty="0">
                <a:solidFill>
                  <a:srgbClr val="002060"/>
                </a:solidFill>
                <a:latin typeface="Trebuchet MS" pitchFamily="34" charset="0"/>
              </a:rPr>
              <a:t>Consideration of Individual</a:t>
            </a:r>
          </a:p>
          <a:p>
            <a:pPr algn="ctr" eaLnBrk="1" hangingPunct="1">
              <a:spcBef>
                <a:spcPct val="50000"/>
              </a:spcBef>
            </a:pPr>
            <a:r>
              <a:rPr lang="en-US" sz="1000" i="1" dirty="0">
                <a:solidFill>
                  <a:srgbClr val="002060"/>
                </a:solidFill>
                <a:latin typeface="Trebuchet MS" pitchFamily="34" charset="0"/>
              </a:rPr>
              <a:t>(Seek person’s input and tailor some aspects</a:t>
            </a:r>
            <a:r>
              <a:rPr lang="en-US" sz="1000" i="1" dirty="0">
                <a:latin typeface="Trebuchet MS" pitchFamily="34" charset="0"/>
              </a:rPr>
              <a:t>)</a:t>
            </a:r>
          </a:p>
        </p:txBody>
      </p:sp>
      <p:sp>
        <p:nvSpPr>
          <p:cNvPr id="740367" name="Text Box 15"/>
          <p:cNvSpPr txBox="1">
            <a:spLocks noChangeArrowheads="1"/>
          </p:cNvSpPr>
          <p:nvPr/>
        </p:nvSpPr>
        <p:spPr bwMode="auto">
          <a:xfrm>
            <a:off x="3419475" y="3124202"/>
            <a:ext cx="1257300" cy="931863"/>
          </a:xfrm>
          <a:prstGeom prst="rect">
            <a:avLst/>
          </a:prstGeom>
          <a:solidFill>
            <a:srgbClr val="A6B0F8"/>
          </a:solidFill>
          <a:ln w="9525">
            <a:solidFill>
              <a:schemeClr val="tx1"/>
            </a:solidFill>
            <a:miter lim="800000"/>
            <a:headEnd/>
            <a:tailEnd/>
          </a:ln>
          <a:effectLst/>
        </p:spPr>
        <p:txBody>
          <a:bodyPr tIns="18288" bIns="18288"/>
          <a:lstStyle/>
          <a:p>
            <a:pPr algn="ctr" eaLnBrk="1" hangingPunct="1">
              <a:spcBef>
                <a:spcPct val="50000"/>
              </a:spcBef>
            </a:pPr>
            <a:r>
              <a:rPr lang="en-US" sz="1200" b="1" dirty="0">
                <a:solidFill>
                  <a:srgbClr val="002060"/>
                </a:solidFill>
                <a:latin typeface="Trebuchet MS" pitchFamily="34" charset="0"/>
              </a:rPr>
              <a:t>Individual Choice</a:t>
            </a:r>
          </a:p>
          <a:p>
            <a:pPr algn="ctr" eaLnBrk="1" hangingPunct="1">
              <a:spcBef>
                <a:spcPct val="50000"/>
              </a:spcBef>
            </a:pPr>
            <a:r>
              <a:rPr lang="en-US" sz="1000" i="1" dirty="0">
                <a:solidFill>
                  <a:srgbClr val="002060"/>
                </a:solidFill>
                <a:latin typeface="Trebuchet MS" pitchFamily="34" charset="0"/>
              </a:rPr>
              <a:t>(Offers choices of food, waking, bathing etc.)</a:t>
            </a:r>
          </a:p>
        </p:txBody>
      </p:sp>
      <p:sp>
        <p:nvSpPr>
          <p:cNvPr id="740368" name="Text Box 16"/>
          <p:cNvSpPr txBox="1">
            <a:spLocks noChangeArrowheads="1"/>
          </p:cNvSpPr>
          <p:nvPr/>
        </p:nvSpPr>
        <p:spPr bwMode="auto">
          <a:xfrm>
            <a:off x="4776788" y="3124202"/>
            <a:ext cx="1447800" cy="931863"/>
          </a:xfrm>
          <a:prstGeom prst="rect">
            <a:avLst/>
          </a:prstGeom>
          <a:solidFill>
            <a:srgbClr val="A6B0F8"/>
          </a:solidFill>
          <a:ln w="9525">
            <a:solidFill>
              <a:schemeClr val="tx1"/>
            </a:solidFill>
            <a:miter lim="800000"/>
            <a:headEnd/>
            <a:tailEnd/>
          </a:ln>
          <a:effectLst/>
        </p:spPr>
        <p:txBody>
          <a:bodyPr tIns="18288" bIns="18288"/>
          <a:lstStyle/>
          <a:p>
            <a:pPr algn="ctr" eaLnBrk="1" hangingPunct="1">
              <a:spcBef>
                <a:spcPct val="50000"/>
              </a:spcBef>
            </a:pPr>
            <a:r>
              <a:rPr lang="en-US" sz="1200" b="1" dirty="0">
                <a:solidFill>
                  <a:srgbClr val="002060"/>
                </a:solidFill>
                <a:latin typeface="Trebuchet MS" pitchFamily="34" charset="0"/>
              </a:rPr>
              <a:t>Individual </a:t>
            </a:r>
            <a:br>
              <a:rPr lang="en-US" sz="1200" b="1" dirty="0">
                <a:solidFill>
                  <a:srgbClr val="002060"/>
                </a:solidFill>
                <a:latin typeface="Trebuchet MS" pitchFamily="34" charset="0"/>
              </a:rPr>
            </a:br>
            <a:r>
              <a:rPr lang="en-US" sz="1200" b="1" dirty="0">
                <a:solidFill>
                  <a:srgbClr val="002060"/>
                </a:solidFill>
                <a:latin typeface="Trebuchet MS" pitchFamily="34" charset="0"/>
              </a:rPr>
              <a:t>Control</a:t>
            </a:r>
          </a:p>
          <a:p>
            <a:pPr algn="ctr" eaLnBrk="1" hangingPunct="1">
              <a:spcBef>
                <a:spcPct val="50000"/>
              </a:spcBef>
            </a:pPr>
            <a:r>
              <a:rPr lang="en-US" sz="1000" i="1" dirty="0">
                <a:solidFill>
                  <a:srgbClr val="002060"/>
                </a:solidFill>
                <a:latin typeface="Trebuchet MS" pitchFamily="34" charset="0"/>
              </a:rPr>
              <a:t>(have right of refusal and right to take risks)</a:t>
            </a:r>
          </a:p>
        </p:txBody>
      </p:sp>
      <p:sp>
        <p:nvSpPr>
          <p:cNvPr id="740369" name="Text Box 17"/>
          <p:cNvSpPr txBox="1">
            <a:spLocks noChangeArrowheads="1"/>
          </p:cNvSpPr>
          <p:nvPr/>
        </p:nvSpPr>
        <p:spPr bwMode="auto">
          <a:xfrm>
            <a:off x="6324600" y="3124202"/>
            <a:ext cx="1752600" cy="931863"/>
          </a:xfrm>
          <a:prstGeom prst="rect">
            <a:avLst/>
          </a:prstGeom>
          <a:solidFill>
            <a:srgbClr val="A6B0F8"/>
          </a:solidFill>
          <a:ln w="9525">
            <a:solidFill>
              <a:schemeClr val="tx1"/>
            </a:solidFill>
            <a:miter lim="800000"/>
            <a:headEnd/>
            <a:tailEnd/>
          </a:ln>
          <a:effectLst/>
        </p:spPr>
        <p:txBody>
          <a:bodyPr tIns="18288" bIns="18288"/>
          <a:lstStyle/>
          <a:p>
            <a:pPr algn="ctr" eaLnBrk="1" hangingPunct="1">
              <a:spcBef>
                <a:spcPct val="50000"/>
              </a:spcBef>
            </a:pPr>
            <a:r>
              <a:rPr lang="en-US" sz="1200" b="1" dirty="0">
                <a:solidFill>
                  <a:srgbClr val="002060"/>
                </a:solidFill>
                <a:latin typeface="Trebuchet MS" pitchFamily="34" charset="0"/>
              </a:rPr>
              <a:t>Person Directed</a:t>
            </a:r>
          </a:p>
          <a:p>
            <a:pPr algn="ctr" eaLnBrk="1" hangingPunct="1">
              <a:spcBef>
                <a:spcPct val="50000"/>
              </a:spcBef>
            </a:pPr>
            <a:r>
              <a:rPr lang="en-US" sz="1000" i="1" dirty="0">
                <a:solidFill>
                  <a:srgbClr val="002060"/>
                </a:solidFill>
                <a:latin typeface="Trebuchet MS" pitchFamily="34" charset="0"/>
              </a:rPr>
              <a:t>(Individual has primacy -- determines own schedules, activities, meals, and caregivers)</a:t>
            </a:r>
          </a:p>
        </p:txBody>
      </p:sp>
      <p:sp>
        <p:nvSpPr>
          <p:cNvPr id="740370" name="Text Box 18"/>
          <p:cNvSpPr txBox="1">
            <a:spLocks noChangeArrowheads="1"/>
          </p:cNvSpPr>
          <p:nvPr/>
        </p:nvSpPr>
        <p:spPr bwMode="auto">
          <a:xfrm>
            <a:off x="609603" y="5599114"/>
            <a:ext cx="7953375" cy="646331"/>
          </a:xfrm>
          <a:prstGeom prst="rect">
            <a:avLst/>
          </a:prstGeom>
          <a:noFill/>
          <a:ln w="9525">
            <a:noFill/>
            <a:miter lim="800000"/>
            <a:headEnd/>
            <a:tailEnd/>
          </a:ln>
          <a:effectLst/>
        </p:spPr>
        <p:txBody>
          <a:bodyPr wrap="square">
            <a:spAutoFit/>
          </a:bodyPr>
          <a:lstStyle/>
          <a:p>
            <a:pPr eaLnBrk="1" hangingPunct="1"/>
            <a:r>
              <a:rPr lang="en-US" dirty="0">
                <a:latin typeface="Arial" charset="0"/>
              </a:rPr>
              <a:t>Developed by the Lewin </a:t>
            </a:r>
            <a:r>
              <a:rPr lang="en-US" dirty="0" smtClean="0">
                <a:latin typeface="Arial" charset="0"/>
              </a:rPr>
              <a:t>Group  	</a:t>
            </a:r>
          </a:p>
          <a:p>
            <a:pPr eaLnBrk="1" hangingPunct="1"/>
            <a:r>
              <a:rPr lang="en-US" dirty="0" smtClean="0">
                <a:latin typeface="Arial" charset="0"/>
                <a:hlinkClick r:id="rId3"/>
              </a:rPr>
              <a:t>www.theceal.org</a:t>
            </a:r>
            <a:r>
              <a:rPr lang="en-US" dirty="0" smtClean="0">
                <a:latin typeface="Arial" charset="0"/>
              </a:rPr>
              <a:t>  for PCC in Assisted Living: An informational Guide</a:t>
            </a:r>
            <a:endParaRPr lang="en-US" dirty="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6"/>
            <a:ext cx="7024744" cy="849601"/>
          </a:xfrm>
        </p:spPr>
        <p:txBody>
          <a:bodyPr/>
          <a:lstStyle/>
          <a:p>
            <a:r>
              <a:rPr lang="en-US" dirty="0" smtClean="0"/>
              <a:t>CMS and Culture Change</a:t>
            </a:r>
            <a:endParaRPr lang="en-US" dirty="0"/>
          </a:p>
        </p:txBody>
      </p:sp>
      <p:sp>
        <p:nvSpPr>
          <p:cNvPr id="3" name="Content Placeholder 2"/>
          <p:cNvSpPr>
            <a:spLocks noGrp="1"/>
          </p:cNvSpPr>
          <p:nvPr>
            <p:ph idx="1"/>
          </p:nvPr>
        </p:nvSpPr>
        <p:spPr/>
        <p:txBody>
          <a:bodyPr>
            <a:normAutofit lnSpcReduction="10000"/>
          </a:bodyPr>
          <a:lstStyle/>
          <a:p>
            <a:r>
              <a:rPr lang="en-US" dirty="0" smtClean="0"/>
              <a:t>Suggests that facilities establish </a:t>
            </a:r>
            <a:r>
              <a:rPr lang="en-US" dirty="0"/>
              <a:t>clear guidelines that define an elder’s right to make an unpopular or ill-advised decision in view of all available information about the impact of the decision. </a:t>
            </a:r>
            <a:endParaRPr lang="en-US" dirty="0" smtClean="0"/>
          </a:p>
          <a:p>
            <a:endParaRPr lang="en-US" dirty="0"/>
          </a:p>
          <a:p>
            <a:r>
              <a:rPr lang="en-US" dirty="0" smtClean="0"/>
              <a:t>Their recommended </a:t>
            </a:r>
            <a:r>
              <a:rPr lang="en-US" dirty="0"/>
              <a:t>course of </a:t>
            </a:r>
            <a:r>
              <a:rPr lang="en-US" dirty="0" smtClean="0"/>
              <a:t>action when dealing with these types of situation is </a:t>
            </a:r>
            <a:r>
              <a:rPr lang="en-US" dirty="0"/>
              <a:t>that “All decisions default to the person.</a:t>
            </a:r>
            <a:r>
              <a:rPr lang="en-US" dirty="0" smtClean="0"/>
              <a:t>” </a:t>
            </a:r>
          </a:p>
          <a:p>
            <a:endParaRPr lang="en-US" dirty="0" smtClean="0"/>
          </a:p>
          <a:p>
            <a:endParaRPr lang="en-US" dirty="0"/>
          </a:p>
        </p:txBody>
      </p:sp>
    </p:spTree>
    <p:extLst>
      <p:ext uri="{BB962C8B-B14F-4D97-AF65-F5344CB8AC3E}">
        <p14:creationId xmlns="" xmlns:p14="http://schemas.microsoft.com/office/powerpoint/2010/main" val="516419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48670" y="4317256"/>
            <a:ext cx="5955497" cy="1143000"/>
          </a:xfrm>
        </p:spPr>
        <p:txBody>
          <a:bodyPr>
            <a:normAutofit fontScale="90000"/>
          </a:bodyPr>
          <a:lstStyle/>
          <a:p>
            <a:r>
              <a:rPr lang="en-US" dirty="0" smtClean="0"/>
              <a:t>Residents have the same right to drink alcohol as you do.  </a:t>
            </a:r>
            <a:endParaRPr lang="en-US" dirty="0"/>
          </a:p>
        </p:txBody>
      </p:sp>
      <p:pic>
        <p:nvPicPr>
          <p:cNvPr id="11" name="Content Placeholder 3" descr="Tea.jpg"/>
          <p:cNvPicPr>
            <a:picLocks noGrp="1" noChangeAspect="1"/>
          </p:cNvPicPr>
          <p:nvPr>
            <p:ph idx="1"/>
          </p:nvPr>
        </p:nvPicPr>
        <p:blipFill rotWithShape="1">
          <a:blip r:embed="rId3">
            <a:extLst>
              <a:ext uri="{28A0092B-C50C-407E-A947-70E740481C1C}">
                <a14:useLocalDpi xmlns="" xmlns:a14="http://schemas.microsoft.com/office/drawing/2010/main" val="0"/>
              </a:ext>
            </a:extLst>
          </a:blip>
          <a:srcRect l="-28340" r="-28340" b="16609"/>
          <a:stretch/>
        </p:blipFill>
        <p:spPr>
          <a:xfrm>
            <a:off x="1043492" y="1044601"/>
            <a:ext cx="6777317" cy="2926196"/>
          </a:xfrm>
        </p:spPr>
      </p:pic>
    </p:spTree>
    <p:extLst>
      <p:ext uri="{BB962C8B-B14F-4D97-AF65-F5344CB8AC3E}">
        <p14:creationId xmlns="" xmlns:p14="http://schemas.microsoft.com/office/powerpoint/2010/main" val="1980289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normAutofit fontScale="92500" lnSpcReduction="20000"/>
          </a:bodyPr>
          <a:lstStyle/>
          <a:p>
            <a:pPr eaLnBrk="1" hangingPunct="1"/>
            <a:r>
              <a:rPr lang="en-US" dirty="0" smtClean="0"/>
              <a:t>Obtaining a complete life history</a:t>
            </a:r>
          </a:p>
          <a:p>
            <a:pPr eaLnBrk="1" hangingPunct="1"/>
            <a:r>
              <a:rPr lang="en-US" dirty="0" smtClean="0"/>
              <a:t>Systematic, Accurate Evaluations/Assessments</a:t>
            </a:r>
          </a:p>
          <a:p>
            <a:pPr eaLnBrk="1" hangingPunct="1"/>
            <a:r>
              <a:rPr lang="en-US" dirty="0" smtClean="0"/>
              <a:t>Individualized, Person Centered Service Plans</a:t>
            </a:r>
          </a:p>
          <a:p>
            <a:pPr eaLnBrk="1" hangingPunct="1"/>
            <a:r>
              <a:rPr lang="en-US" dirty="0" smtClean="0"/>
              <a:t>Mechanisms for Promoting Choice and Informing about Risk</a:t>
            </a:r>
          </a:p>
          <a:p>
            <a:pPr eaLnBrk="1" hangingPunct="1"/>
            <a:r>
              <a:rPr lang="en-US" dirty="0" smtClean="0"/>
              <a:t>System for Monitoring </a:t>
            </a:r>
          </a:p>
          <a:p>
            <a:pPr eaLnBrk="1" hangingPunct="1"/>
            <a:r>
              <a:rPr lang="en-US" dirty="0" smtClean="0"/>
              <a:t>Evaluating Outcomes</a:t>
            </a:r>
          </a:p>
          <a:p>
            <a:pPr eaLnBrk="1" hangingPunct="1"/>
            <a:r>
              <a:rPr lang="en-US" dirty="0" smtClean="0"/>
              <a:t>Managing Expectations</a:t>
            </a:r>
          </a:p>
          <a:p>
            <a:pPr eaLnBrk="1" hangingPunct="1"/>
            <a:r>
              <a:rPr lang="en-US" dirty="0" smtClean="0"/>
              <a:t>Measuring Satisfaction</a:t>
            </a:r>
          </a:p>
          <a:p>
            <a:pPr eaLnBrk="1" hangingPunct="1"/>
            <a:r>
              <a:rPr lang="en-US" dirty="0" smtClean="0"/>
              <a:t>Communication, Communication</a:t>
            </a:r>
          </a:p>
        </p:txBody>
      </p:sp>
      <p:sp>
        <p:nvSpPr>
          <p:cNvPr id="1536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Framework for balancing all the pieces</a:t>
            </a:r>
          </a:p>
        </p:txBody>
      </p:sp>
      <p:pic>
        <p:nvPicPr>
          <p:cNvPr id="24585" name="Picture 9" descr="C:\Users\Lindak\AppData\Local\Microsoft\Windows\Temporary Internet Files\Content.IE5\9UPG3COR\MP900302995[1].jpg"/>
          <p:cNvPicPr>
            <a:picLocks noChangeAspect="1" noChangeArrowheads="1"/>
          </p:cNvPicPr>
          <p:nvPr/>
        </p:nvPicPr>
        <p:blipFill>
          <a:blip r:embed="rId3" cstate="print"/>
          <a:srcRect/>
          <a:stretch>
            <a:fillRect/>
          </a:stretch>
        </p:blipFill>
        <p:spPr bwMode="auto">
          <a:xfrm>
            <a:off x="6660896" y="3962400"/>
            <a:ext cx="1739392" cy="243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 is Key     </a:t>
            </a:r>
            <a:endParaRPr lang="en-US" sz="6600" dirty="0">
              <a:solidFill>
                <a:srgbClr val="C00000"/>
              </a:solidFill>
            </a:endParaRPr>
          </a:p>
        </p:txBody>
      </p:sp>
      <p:sp>
        <p:nvSpPr>
          <p:cNvPr id="3" name="Content Placeholder 2"/>
          <p:cNvSpPr>
            <a:spLocks noGrp="1"/>
          </p:cNvSpPr>
          <p:nvPr>
            <p:ph sz="quarter" idx="13"/>
          </p:nvPr>
        </p:nvSpPr>
        <p:spPr/>
        <p:txBody>
          <a:bodyPr>
            <a:normAutofit lnSpcReduction="10000"/>
          </a:bodyPr>
          <a:lstStyle/>
          <a:p>
            <a:pPr>
              <a:buNone/>
            </a:pPr>
            <a:r>
              <a:rPr lang="en-US" b="1" dirty="0" smtClean="0"/>
              <a:t>Establishing mutual expectations</a:t>
            </a:r>
          </a:p>
          <a:p>
            <a:r>
              <a:rPr lang="en-US" dirty="0" smtClean="0"/>
              <a:t>Talk about it!  </a:t>
            </a:r>
          </a:p>
          <a:p>
            <a:r>
              <a:rPr lang="en-US" dirty="0" smtClean="0"/>
              <a:t>Marketing material</a:t>
            </a:r>
          </a:p>
          <a:p>
            <a:r>
              <a:rPr lang="en-US" dirty="0" smtClean="0"/>
              <a:t>Disclosure and admission documents</a:t>
            </a:r>
          </a:p>
          <a:p>
            <a:r>
              <a:rPr lang="en-US" dirty="0" smtClean="0"/>
              <a:t>Community rules, guideline, codes of conduct</a:t>
            </a:r>
          </a:p>
          <a:p>
            <a:endParaRPr lang="en-US" dirty="0" smtClean="0"/>
          </a:p>
          <a:p>
            <a:pPr>
              <a:buNone/>
            </a:pPr>
            <a:endParaRPr lang="en-US" dirty="0" smtClean="0"/>
          </a:p>
          <a:p>
            <a:endParaRPr lang="en-US" dirty="0" smtClean="0"/>
          </a:p>
          <a:p>
            <a:endParaRPr lang="en-US" dirty="0" smtClean="0"/>
          </a:p>
          <a:p>
            <a:pPr>
              <a:buNone/>
            </a:pPr>
            <a:endParaRPr lang="en-US" dirty="0" smtClean="0"/>
          </a:p>
        </p:txBody>
      </p:sp>
      <p:sp>
        <p:nvSpPr>
          <p:cNvPr id="4" name="Content Placeholder 3"/>
          <p:cNvSpPr>
            <a:spLocks noGrp="1"/>
          </p:cNvSpPr>
          <p:nvPr>
            <p:ph sz="quarter" idx="14"/>
          </p:nvPr>
        </p:nvSpPr>
        <p:spPr/>
        <p:txBody>
          <a:bodyPr>
            <a:normAutofit fontScale="92500" lnSpcReduction="10000"/>
          </a:bodyPr>
          <a:lstStyle/>
          <a:p>
            <a:pPr>
              <a:buNone/>
            </a:pPr>
            <a:r>
              <a:rPr lang="en-US" b="1" dirty="0" smtClean="0"/>
              <a:t>Strategies</a:t>
            </a:r>
          </a:p>
          <a:p>
            <a:r>
              <a:rPr lang="en-US" dirty="0" smtClean="0"/>
              <a:t>Review P&amp;P’s</a:t>
            </a:r>
          </a:p>
          <a:p>
            <a:r>
              <a:rPr lang="en-US" dirty="0" smtClean="0"/>
              <a:t>Translate policies into marketing, disclosure and admission documents</a:t>
            </a:r>
          </a:p>
          <a:p>
            <a:r>
              <a:rPr lang="en-US" dirty="0" smtClean="0"/>
              <a:t>Review preprinted physician orders</a:t>
            </a:r>
          </a:p>
          <a:p>
            <a:r>
              <a:rPr lang="en-US" dirty="0" smtClean="0"/>
              <a:t>Be specific in resident handbooks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73163" y="457200"/>
            <a:ext cx="7772400" cy="1905000"/>
          </a:xfrm>
        </p:spPr>
        <p:txBody>
          <a:bodyPr/>
          <a:lstStyle/>
          <a:p>
            <a:r>
              <a:rPr lang="en-US" sz="2800" b="1" i="1" dirty="0" smtClean="0">
                <a:latin typeface="+mn-lt"/>
              </a:rPr>
              <a:t>“It </a:t>
            </a:r>
            <a:r>
              <a:rPr lang="en-US" sz="2800" b="1" i="1" dirty="0">
                <a:latin typeface="+mn-lt"/>
              </a:rPr>
              <a:t>pays to boil down your strategy </a:t>
            </a:r>
            <a:r>
              <a:rPr lang="en-US" sz="2800" b="1" i="1" dirty="0" smtClean="0">
                <a:latin typeface="+mn-lt"/>
              </a:rPr>
              <a:t>down to </a:t>
            </a:r>
            <a:r>
              <a:rPr lang="en-US" sz="2800" b="1" i="1" dirty="0">
                <a:latin typeface="+mn-lt"/>
              </a:rPr>
              <a:t>one simple promise, then go whole hog in delivering that promise</a:t>
            </a:r>
            <a:r>
              <a:rPr lang="en-US" sz="2800" b="1" dirty="0">
                <a:latin typeface="+mn-lt"/>
              </a:rPr>
              <a:t>. </a:t>
            </a:r>
            <a:r>
              <a:rPr lang="en-US" sz="2800" b="1" dirty="0" smtClean="0">
                <a:latin typeface="+mn-lt"/>
              </a:rPr>
              <a:t>“  </a:t>
            </a:r>
            <a:r>
              <a:rPr lang="en-US" sz="2400" b="1" dirty="0">
                <a:latin typeface="+mn-lt"/>
              </a:rPr>
              <a:t>David Ogilvy</a:t>
            </a:r>
          </a:p>
        </p:txBody>
      </p:sp>
      <p:sp>
        <p:nvSpPr>
          <p:cNvPr id="6147" name="Rectangle 3"/>
          <p:cNvSpPr>
            <a:spLocks noGrp="1" noChangeArrowheads="1"/>
          </p:cNvSpPr>
          <p:nvPr>
            <p:ph type="body" idx="1"/>
          </p:nvPr>
        </p:nvSpPr>
        <p:spPr>
          <a:xfrm>
            <a:off x="1066800" y="2667000"/>
            <a:ext cx="7772400" cy="3352800"/>
          </a:xfrm>
        </p:spPr>
        <p:txBody>
          <a:bodyPr/>
          <a:lstStyle/>
          <a:p>
            <a:pPr>
              <a:lnSpc>
                <a:spcPct val="90000"/>
              </a:lnSpc>
              <a:buNone/>
            </a:pPr>
            <a:r>
              <a:rPr lang="en-US" b="1" i="1" dirty="0">
                <a:ea typeface="Arial Unicode MS" pitchFamily="34" charset="-128"/>
                <a:cs typeface="Arial Unicode MS" pitchFamily="34" charset="-128"/>
              </a:rPr>
              <a:t>We are here to help a person have </a:t>
            </a:r>
            <a:r>
              <a:rPr lang="en-US" b="1" i="1" dirty="0" smtClean="0">
                <a:ea typeface="Arial Unicode MS" pitchFamily="34" charset="-128"/>
                <a:cs typeface="Arial Unicode MS" pitchFamily="34" charset="-128"/>
              </a:rPr>
              <a:t>a</a:t>
            </a:r>
            <a:r>
              <a:rPr lang="en-US" b="1" i="1" u="sng" dirty="0">
                <a:ea typeface="Arial Unicode MS" pitchFamily="34" charset="-128"/>
                <a:cs typeface="Arial Unicode MS" pitchFamily="34" charset="-128"/>
              </a:rPr>
              <a:t> </a:t>
            </a:r>
            <a:r>
              <a:rPr lang="en-US" b="1" i="1" dirty="0" smtClean="0">
                <a:ea typeface="Arial Unicode MS" pitchFamily="34" charset="-128"/>
                <a:cs typeface="Arial Unicode MS" pitchFamily="34" charset="-128"/>
              </a:rPr>
              <a:t>life</a:t>
            </a:r>
            <a:r>
              <a:rPr lang="en-US" b="1" i="1" dirty="0">
                <a:ea typeface="Arial Unicode MS" pitchFamily="34" charset="-128"/>
                <a:cs typeface="Arial Unicode MS" pitchFamily="34" charset="-128"/>
              </a:rPr>
              <a:t>, their </a:t>
            </a:r>
            <a:r>
              <a:rPr lang="en-US" b="1" i="1" dirty="0" smtClean="0">
                <a:ea typeface="Arial Unicode MS" pitchFamily="34" charset="-128"/>
                <a:cs typeface="Arial Unicode MS" pitchFamily="34" charset="-128"/>
              </a:rPr>
              <a:t>life</a:t>
            </a:r>
            <a:r>
              <a:rPr lang="en-US" b="1" dirty="0" smtClean="0">
                <a:ea typeface="Arial Unicode MS" pitchFamily="34" charset="-128"/>
                <a:cs typeface="Arial Unicode MS" pitchFamily="34" charset="-128"/>
              </a:rPr>
              <a:t>,</a:t>
            </a:r>
          </a:p>
          <a:p>
            <a:pPr>
              <a:lnSpc>
                <a:spcPct val="90000"/>
              </a:lnSpc>
              <a:buNone/>
            </a:pPr>
            <a:r>
              <a:rPr lang="en-US" b="1" dirty="0" smtClean="0">
                <a:ea typeface="Arial Unicode MS" pitchFamily="34" charset="-128"/>
                <a:cs typeface="Arial Unicode MS" pitchFamily="34" charset="-128"/>
              </a:rPr>
              <a:t>in </a:t>
            </a:r>
            <a:r>
              <a:rPr lang="en-US" b="1" dirty="0">
                <a:ea typeface="Arial Unicode MS" pitchFamily="34" charset="-128"/>
                <a:cs typeface="Arial Unicode MS" pitchFamily="34" charset="-128"/>
              </a:rPr>
              <a:t>a setting where we </a:t>
            </a:r>
            <a:r>
              <a:rPr lang="en-US" b="1" dirty="0" smtClean="0">
                <a:ea typeface="Arial Unicode MS" pitchFamily="34" charset="-128"/>
                <a:cs typeface="Arial Unicode MS" pitchFamily="34" charset="-128"/>
              </a:rPr>
              <a:t>:</a:t>
            </a:r>
            <a:endParaRPr lang="en-US" b="1" dirty="0">
              <a:ea typeface="Arial Unicode MS" pitchFamily="34" charset="-128"/>
              <a:cs typeface="Arial Unicode MS" pitchFamily="34" charset="-128"/>
            </a:endParaRPr>
          </a:p>
          <a:p>
            <a:pPr lvl="1">
              <a:lnSpc>
                <a:spcPct val="90000"/>
              </a:lnSpc>
              <a:buFont typeface="Courier New" pitchFamily="49" charset="0"/>
              <a:buChar char="o"/>
            </a:pPr>
            <a:r>
              <a:rPr lang="en-US" sz="2800" dirty="0">
                <a:solidFill>
                  <a:schemeClr val="tx1"/>
                </a:solidFill>
                <a:ea typeface="Arial Unicode MS" pitchFamily="34" charset="-128"/>
                <a:cs typeface="Arial Unicode MS" pitchFamily="34" charset="-128"/>
              </a:rPr>
              <a:t>are alert to </a:t>
            </a:r>
            <a:r>
              <a:rPr lang="en-US" sz="2800" dirty="0" smtClean="0">
                <a:solidFill>
                  <a:schemeClr val="tx1"/>
                </a:solidFill>
                <a:ea typeface="Arial Unicode MS" pitchFamily="34" charset="-128"/>
                <a:cs typeface="Arial Unicode MS" pitchFamily="34" charset="-128"/>
              </a:rPr>
              <a:t>risks, </a:t>
            </a:r>
            <a:endParaRPr lang="en-US" sz="2800" dirty="0">
              <a:solidFill>
                <a:schemeClr val="tx1"/>
              </a:solidFill>
              <a:ea typeface="Arial Unicode MS" pitchFamily="34" charset="-128"/>
              <a:cs typeface="Arial Unicode MS" pitchFamily="34" charset="-128"/>
            </a:endParaRPr>
          </a:p>
          <a:p>
            <a:pPr lvl="1">
              <a:lnSpc>
                <a:spcPct val="90000"/>
              </a:lnSpc>
              <a:buFont typeface="Courier New" pitchFamily="49" charset="0"/>
              <a:buChar char="o"/>
            </a:pPr>
            <a:r>
              <a:rPr lang="en-US" sz="2800" dirty="0">
                <a:solidFill>
                  <a:schemeClr val="tx1"/>
                </a:solidFill>
                <a:ea typeface="Arial Unicode MS" pitchFamily="34" charset="-128"/>
                <a:cs typeface="Arial Unicode MS" pitchFamily="34" charset="-128"/>
              </a:rPr>
              <a:t>make recommendations to help them stay well, and</a:t>
            </a:r>
          </a:p>
          <a:p>
            <a:pPr lvl="1">
              <a:lnSpc>
                <a:spcPct val="90000"/>
              </a:lnSpc>
              <a:buFont typeface="Courier New" pitchFamily="49" charset="0"/>
              <a:buChar char="o"/>
            </a:pPr>
            <a:r>
              <a:rPr lang="en-US" sz="2800" dirty="0">
                <a:solidFill>
                  <a:schemeClr val="tx1"/>
                </a:solidFill>
                <a:ea typeface="Arial Unicode MS" pitchFamily="34" charset="-128"/>
                <a:cs typeface="Arial Unicode MS" pitchFamily="34" charset="-128"/>
              </a:rPr>
              <a:t> take </a:t>
            </a:r>
            <a:r>
              <a:rPr lang="en-US" sz="2800" dirty="0" smtClean="0">
                <a:solidFill>
                  <a:schemeClr val="tx1"/>
                </a:solidFill>
                <a:ea typeface="Arial Unicode MS" pitchFamily="34" charset="-128"/>
                <a:cs typeface="Arial Unicode MS" pitchFamily="34" charset="-128"/>
              </a:rPr>
              <a:t>action </a:t>
            </a:r>
            <a:r>
              <a:rPr lang="en-US" sz="2800" dirty="0">
                <a:solidFill>
                  <a:schemeClr val="tx1"/>
                </a:solidFill>
                <a:ea typeface="Arial Unicode MS" pitchFamily="34" charset="-128"/>
                <a:cs typeface="Arial Unicode MS" pitchFamily="34" charset="-128"/>
              </a:rPr>
              <a:t>based on plans they help us </a:t>
            </a:r>
            <a:r>
              <a:rPr lang="en-US" sz="2800" dirty="0" smtClean="0">
                <a:solidFill>
                  <a:schemeClr val="tx1"/>
                </a:solidFill>
                <a:ea typeface="Arial Unicode MS" pitchFamily="34" charset="-128"/>
                <a:cs typeface="Arial Unicode MS" pitchFamily="34" charset="-128"/>
              </a:rPr>
              <a:t>develop.</a:t>
            </a:r>
            <a:endParaRPr lang="en-US" sz="2800" dirty="0">
              <a:solidFill>
                <a:schemeClr val="tx1"/>
              </a:solidFill>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4"/>
            <a:ext cx="7024744" cy="904653"/>
          </a:xfrm>
        </p:spPr>
        <p:txBody>
          <a:bodyPr/>
          <a:lstStyle/>
          <a:p>
            <a:r>
              <a:rPr lang="en-US" dirty="0" smtClean="0"/>
              <a:t>Meet Mr. John Johnson “JJ”</a:t>
            </a:r>
            <a:endParaRPr lang="en-US" dirty="0"/>
          </a:p>
        </p:txBody>
      </p:sp>
      <p:sp>
        <p:nvSpPr>
          <p:cNvPr id="4" name="Content Placeholder 3"/>
          <p:cNvSpPr>
            <a:spLocks noGrp="1"/>
          </p:cNvSpPr>
          <p:nvPr>
            <p:ph sz="quarter" idx="14"/>
          </p:nvPr>
        </p:nvSpPr>
        <p:spPr>
          <a:xfrm>
            <a:off x="4645153" y="2313432"/>
            <a:ext cx="3653459" cy="3776818"/>
          </a:xfrm>
        </p:spPr>
        <p:txBody>
          <a:bodyPr>
            <a:normAutofit fontScale="77500" lnSpcReduction="20000"/>
          </a:bodyPr>
          <a:lstStyle/>
          <a:p>
            <a:r>
              <a:rPr lang="en-US" dirty="0" smtClean="0"/>
              <a:t>Retired dentist, age 85</a:t>
            </a:r>
          </a:p>
          <a:p>
            <a:r>
              <a:rPr lang="en-US" dirty="0" smtClean="0"/>
              <a:t>Married to the love of his life for 60 years</a:t>
            </a:r>
          </a:p>
          <a:p>
            <a:r>
              <a:rPr lang="en-US" dirty="0" smtClean="0"/>
              <a:t>Travelled the world together</a:t>
            </a:r>
          </a:p>
          <a:p>
            <a:r>
              <a:rPr lang="en-US" dirty="0" smtClean="0"/>
              <a:t>Widowed one year ago</a:t>
            </a:r>
          </a:p>
          <a:p>
            <a:r>
              <a:rPr lang="en-US" dirty="0" smtClean="0"/>
              <a:t>Kids live  out of area</a:t>
            </a:r>
          </a:p>
          <a:p>
            <a:r>
              <a:rPr lang="en-US" dirty="0" smtClean="0"/>
              <a:t>Plays poker with “good ole boys” and enjoys beer &amp; wine</a:t>
            </a:r>
          </a:p>
          <a:p>
            <a:r>
              <a:rPr lang="en-US" dirty="0" smtClean="0"/>
              <a:t>JJ is very healthy, walks daily, alert and oriented, </a:t>
            </a:r>
          </a:p>
          <a:p>
            <a:r>
              <a:rPr lang="en-US" dirty="0" smtClean="0"/>
              <a:t>JJ has moderately high BP controlled by medication and has severe allergies in spring and summer.</a:t>
            </a:r>
          </a:p>
          <a:p>
            <a:endParaRPr lang="en-US" dirty="0"/>
          </a:p>
        </p:txBody>
      </p:sp>
      <p:pic>
        <p:nvPicPr>
          <p:cNvPr id="5" name="Picture 2" descr="H:\Public\Logos &amp; Photos\Facility Photos\SpringRidge\Copy of DSC_0720.JPG"/>
          <p:cNvPicPr>
            <a:picLocks noGrp="1" noChangeAspect="1" noChangeArrowheads="1"/>
          </p:cNvPicPr>
          <p:nvPr>
            <p:ph sz="quarter" idx="13"/>
          </p:nvPr>
        </p:nvPicPr>
        <p:blipFill>
          <a:blip r:embed="rId3" cstate="print"/>
          <a:srcRect/>
          <a:stretch>
            <a:fillRect/>
          </a:stretch>
        </p:blipFill>
        <p:spPr bwMode="auto">
          <a:xfrm rot="5400000">
            <a:off x="1368092" y="2963316"/>
            <a:ext cx="2769267" cy="20698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678415"/>
            <a:ext cx="7024744" cy="1036087"/>
          </a:xfrm>
        </p:spPr>
        <p:txBody>
          <a:bodyPr>
            <a:normAutofit/>
          </a:bodyPr>
          <a:lstStyle/>
          <a:p>
            <a:r>
              <a:rPr lang="en-US" dirty="0" smtClean="0"/>
              <a:t>Fiction/Fact/Action  </a:t>
            </a:r>
            <a:endParaRPr lang="en-US" dirty="0"/>
          </a:p>
        </p:txBody>
      </p:sp>
      <p:sp>
        <p:nvSpPr>
          <p:cNvPr id="3" name="Content Placeholder 2"/>
          <p:cNvSpPr>
            <a:spLocks noGrp="1"/>
          </p:cNvSpPr>
          <p:nvPr>
            <p:ph idx="1"/>
          </p:nvPr>
        </p:nvSpPr>
        <p:spPr>
          <a:xfrm>
            <a:off x="1043492" y="1920876"/>
            <a:ext cx="6777317" cy="3911754"/>
          </a:xfrm>
        </p:spPr>
        <p:txBody>
          <a:bodyPr>
            <a:normAutofit/>
          </a:bodyPr>
          <a:lstStyle/>
          <a:p>
            <a:pPr marL="68580" indent="0">
              <a:buNone/>
            </a:pPr>
            <a:endParaRPr lang="en-US" dirty="0" smtClean="0"/>
          </a:p>
          <a:p>
            <a:pPr marL="68580" indent="0">
              <a:buNone/>
            </a:pPr>
            <a:r>
              <a:rPr lang="en-US" b="1" u="sng" dirty="0" smtClean="0"/>
              <a:t>Fiction</a:t>
            </a:r>
            <a:r>
              <a:rPr lang="en-US" b="1" dirty="0" smtClean="0"/>
              <a:t>:  </a:t>
            </a:r>
            <a:r>
              <a:rPr lang="en-US" dirty="0" smtClean="0"/>
              <a:t>In </a:t>
            </a:r>
            <a:r>
              <a:rPr lang="en-US" dirty="0"/>
              <a:t>order for a resident to drink alcohol, they must have a doctor’s order. </a:t>
            </a:r>
          </a:p>
          <a:p>
            <a:pPr marL="68580" indent="0">
              <a:buNone/>
            </a:pPr>
            <a:endParaRPr lang="en-US" dirty="0" smtClean="0"/>
          </a:p>
          <a:p>
            <a:pPr marL="68580" indent="0">
              <a:buNone/>
            </a:pPr>
            <a:r>
              <a:rPr lang="en-US" b="1" u="sng" dirty="0" smtClean="0"/>
              <a:t>Fact is</a:t>
            </a:r>
            <a:r>
              <a:rPr lang="en-US" b="1" dirty="0" smtClean="0"/>
              <a:t>:  </a:t>
            </a:r>
            <a:r>
              <a:rPr lang="en-US" dirty="0" smtClean="0"/>
              <a:t>Resident’s do not need a doctor’s order for them to drink alcohol. </a:t>
            </a:r>
          </a:p>
          <a:p>
            <a:pPr marL="68580" indent="0">
              <a:buNone/>
            </a:pPr>
            <a:endParaRPr lang="en-US" dirty="0" smtClean="0"/>
          </a:p>
          <a:p>
            <a:pPr marL="68580" indent="0">
              <a:buNone/>
            </a:pPr>
            <a:r>
              <a:rPr lang="en-US" b="1" u="sng" dirty="0" smtClean="0"/>
              <a:t>Action/Consideration: </a:t>
            </a:r>
            <a:r>
              <a:rPr lang="en-US" dirty="0"/>
              <a:t> </a:t>
            </a:r>
            <a:r>
              <a:rPr lang="en-US" dirty="0" smtClean="0"/>
              <a:t> Facility needs to assess and  care plan regarding JJ’s alcohol use.  </a:t>
            </a:r>
            <a:endParaRPr lang="en-US" b="1" u="sng" dirty="0" smtClean="0"/>
          </a:p>
        </p:txBody>
      </p:sp>
    </p:spTree>
    <p:extLst>
      <p:ext uri="{BB962C8B-B14F-4D97-AF65-F5344CB8AC3E}">
        <p14:creationId xmlns="" xmlns:p14="http://schemas.microsoft.com/office/powerpoint/2010/main" val="2480810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&amp; Assessment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important to know </a:t>
            </a:r>
            <a:endParaRPr lang="en-US" dirty="0"/>
          </a:p>
        </p:txBody>
      </p:sp>
      <p:sp>
        <p:nvSpPr>
          <p:cNvPr id="3" name="Content Placeholder 2"/>
          <p:cNvSpPr>
            <a:spLocks noGrp="1"/>
          </p:cNvSpPr>
          <p:nvPr>
            <p:ph idx="1"/>
          </p:nvPr>
        </p:nvSpPr>
        <p:spPr>
          <a:xfrm>
            <a:off x="1043492" y="2170666"/>
            <a:ext cx="6777317" cy="4128536"/>
          </a:xfrm>
        </p:spPr>
        <p:txBody>
          <a:bodyPr>
            <a:normAutofit fontScale="62500" lnSpcReduction="20000"/>
          </a:bodyPr>
          <a:lstStyle/>
          <a:p>
            <a:r>
              <a:rPr lang="en-US" dirty="0" smtClean="0"/>
              <a:t>Initial inquiry and evaluations should address lifestyle and alcohol preferences, history.</a:t>
            </a:r>
          </a:p>
          <a:p>
            <a:pPr>
              <a:buNone/>
            </a:pPr>
            <a:endParaRPr lang="en-US" dirty="0" smtClean="0"/>
          </a:p>
          <a:p>
            <a:r>
              <a:rPr lang="en-US" dirty="0" smtClean="0"/>
              <a:t>NIAAA recommends alcohol consumption for adults 65+:</a:t>
            </a:r>
          </a:p>
          <a:p>
            <a:pPr lvl="2"/>
            <a:r>
              <a:rPr lang="en-US" dirty="0" smtClean="0"/>
              <a:t>1 standard drink/day or </a:t>
            </a:r>
          </a:p>
          <a:p>
            <a:pPr lvl="2"/>
            <a:r>
              <a:rPr lang="en-US" dirty="0" smtClean="0"/>
              <a:t>7 standard drinks per week </a:t>
            </a:r>
          </a:p>
          <a:p>
            <a:pPr lvl="2"/>
            <a:r>
              <a:rPr lang="en-US" dirty="0" smtClean="0"/>
              <a:t>not to exceed more than 3 drinks on one occasion. </a:t>
            </a:r>
          </a:p>
          <a:p>
            <a:r>
              <a:rPr lang="en-US" dirty="0" smtClean="0"/>
              <a:t>Risks</a:t>
            </a:r>
          </a:p>
          <a:p>
            <a:pPr lvl="1"/>
            <a:r>
              <a:rPr lang="en-US" dirty="0" smtClean="0"/>
              <a:t>Falls	</a:t>
            </a:r>
          </a:p>
          <a:p>
            <a:pPr lvl="1"/>
            <a:r>
              <a:rPr lang="en-US" dirty="0" err="1" smtClean="0"/>
              <a:t>Drug:Alcohol</a:t>
            </a:r>
            <a:r>
              <a:rPr lang="en-US" dirty="0" smtClean="0"/>
              <a:t> Interactions</a:t>
            </a:r>
          </a:p>
          <a:p>
            <a:pPr lvl="1"/>
            <a:r>
              <a:rPr lang="en-US" dirty="0" smtClean="0"/>
              <a:t>Depression</a:t>
            </a:r>
          </a:p>
          <a:p>
            <a:pPr lvl="1"/>
            <a:r>
              <a:rPr lang="en-US" dirty="0" smtClean="0"/>
              <a:t>High Blood Pressure</a:t>
            </a:r>
          </a:p>
          <a:p>
            <a:pPr lvl="1"/>
            <a:r>
              <a:rPr lang="en-US" dirty="0" smtClean="0"/>
              <a:t>Behaviors</a:t>
            </a:r>
          </a:p>
          <a:p>
            <a:pPr lvl="1"/>
            <a:endParaRPr lang="en-US" dirty="0" smtClean="0"/>
          </a:p>
          <a:p>
            <a:r>
              <a:rPr lang="en-US" dirty="0" smtClean="0"/>
              <a:t>Benefits</a:t>
            </a:r>
          </a:p>
          <a:p>
            <a:pPr lvl="1"/>
            <a:r>
              <a:rPr lang="en-US" dirty="0" smtClean="0"/>
              <a:t>Enjoyment Quality of Life</a:t>
            </a:r>
          </a:p>
          <a:p>
            <a:pPr lvl="1"/>
            <a:r>
              <a:rPr lang="en-US" dirty="0" smtClean="0"/>
              <a:t>Can Stimulate Appetite</a:t>
            </a:r>
          </a:p>
          <a:p>
            <a:pPr lvl="1"/>
            <a:r>
              <a:rPr lang="en-US" dirty="0" smtClean="0"/>
              <a:t>Support Lifestyle (PCC)</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8091" y="456164"/>
            <a:ext cx="7024744" cy="1143000"/>
          </a:xfrm>
        </p:spPr>
        <p:txBody>
          <a:bodyPr/>
          <a:lstStyle/>
          <a:p>
            <a:r>
              <a:rPr lang="en-US" dirty="0" smtClean="0"/>
              <a:t>Why do people drink alcohol?</a:t>
            </a:r>
            <a:endParaRPr lang="en-US" dirty="0"/>
          </a:p>
        </p:txBody>
      </p:sp>
      <p:grpSp>
        <p:nvGrpSpPr>
          <p:cNvPr id="13" name="Group 12"/>
          <p:cNvGrpSpPr/>
          <p:nvPr/>
        </p:nvGrpSpPr>
        <p:grpSpPr>
          <a:xfrm>
            <a:off x="886512" y="2848855"/>
            <a:ext cx="1563493" cy="2626150"/>
            <a:chOff x="1043490" y="2967936"/>
            <a:chExt cx="1563493" cy="2626150"/>
          </a:xfrm>
        </p:grpSpPr>
        <p:pic>
          <p:nvPicPr>
            <p:cNvPr id="8" name="Picture 7" descr="MP90040665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43490" y="2967936"/>
              <a:ext cx="1563493" cy="1954843"/>
            </a:xfrm>
            <a:prstGeom prst="rect">
              <a:avLst/>
            </a:prstGeom>
          </p:spPr>
        </p:pic>
        <p:sp>
          <p:nvSpPr>
            <p:cNvPr id="10" name="TextBox 9"/>
            <p:cNvSpPr txBox="1"/>
            <p:nvPr/>
          </p:nvSpPr>
          <p:spPr>
            <a:xfrm>
              <a:off x="1241558" y="5224754"/>
              <a:ext cx="923651" cy="369332"/>
            </a:xfrm>
            <a:prstGeom prst="rect">
              <a:avLst/>
            </a:prstGeom>
            <a:noFill/>
          </p:spPr>
          <p:txBody>
            <a:bodyPr wrap="none" rtlCol="0">
              <a:spAutoFit/>
            </a:bodyPr>
            <a:lstStyle/>
            <a:p>
              <a:r>
                <a:rPr lang="en-US" dirty="0" smtClean="0"/>
                <a:t>Culture</a:t>
              </a:r>
              <a:endParaRPr lang="en-US" dirty="0"/>
            </a:p>
          </p:txBody>
        </p:sp>
      </p:grpSp>
      <p:grpSp>
        <p:nvGrpSpPr>
          <p:cNvPr id="12" name="Group 11"/>
          <p:cNvGrpSpPr/>
          <p:nvPr/>
        </p:nvGrpSpPr>
        <p:grpSpPr>
          <a:xfrm>
            <a:off x="3493311" y="1970804"/>
            <a:ext cx="1931987" cy="1873057"/>
            <a:chOff x="3653319" y="2680228"/>
            <a:chExt cx="1931986" cy="1873057"/>
          </a:xfrm>
        </p:grpSpPr>
        <p:pic>
          <p:nvPicPr>
            <p:cNvPr id="7" name="Picture 6" descr="MP900442367.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653319" y="2680228"/>
              <a:ext cx="1931986" cy="1284202"/>
            </a:xfrm>
            <a:prstGeom prst="rect">
              <a:avLst/>
            </a:prstGeom>
          </p:spPr>
        </p:pic>
        <p:sp>
          <p:nvSpPr>
            <p:cNvPr id="11" name="TextBox 10"/>
            <p:cNvSpPr txBox="1"/>
            <p:nvPr/>
          </p:nvSpPr>
          <p:spPr>
            <a:xfrm>
              <a:off x="3653319" y="4183953"/>
              <a:ext cx="1768432" cy="369332"/>
            </a:xfrm>
            <a:prstGeom prst="rect">
              <a:avLst/>
            </a:prstGeom>
            <a:noFill/>
          </p:spPr>
          <p:txBody>
            <a:bodyPr wrap="none" rtlCol="0">
              <a:spAutoFit/>
            </a:bodyPr>
            <a:lstStyle/>
            <a:p>
              <a:r>
                <a:rPr lang="en-US" dirty="0" smtClean="0"/>
                <a:t>Lifestyle Choice</a:t>
              </a:r>
              <a:endParaRPr lang="en-US" dirty="0"/>
            </a:p>
          </p:txBody>
        </p:sp>
      </p:grpSp>
      <p:grpSp>
        <p:nvGrpSpPr>
          <p:cNvPr id="15" name="Group 14"/>
          <p:cNvGrpSpPr/>
          <p:nvPr/>
        </p:nvGrpSpPr>
        <p:grpSpPr>
          <a:xfrm>
            <a:off x="6517558" y="2621911"/>
            <a:ext cx="1505280" cy="3044513"/>
            <a:chOff x="6562954" y="2884317"/>
            <a:chExt cx="1505280" cy="3044513"/>
          </a:xfrm>
        </p:grpSpPr>
        <p:pic>
          <p:nvPicPr>
            <p:cNvPr id="9" name="Picture 8" descr="MP900401854.JP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562954" y="2884317"/>
              <a:ext cx="1505280" cy="2256818"/>
            </a:xfrm>
            <a:prstGeom prst="rect">
              <a:avLst/>
            </a:prstGeom>
          </p:spPr>
        </p:pic>
        <p:sp>
          <p:nvSpPr>
            <p:cNvPr id="14" name="TextBox 13"/>
            <p:cNvSpPr txBox="1"/>
            <p:nvPr/>
          </p:nvSpPr>
          <p:spPr>
            <a:xfrm>
              <a:off x="6562954" y="5282499"/>
              <a:ext cx="1459054" cy="646331"/>
            </a:xfrm>
            <a:prstGeom prst="rect">
              <a:avLst/>
            </a:prstGeom>
            <a:noFill/>
          </p:spPr>
          <p:txBody>
            <a:bodyPr wrap="none" rtlCol="0">
              <a:spAutoFit/>
            </a:bodyPr>
            <a:lstStyle/>
            <a:p>
              <a:r>
                <a:rPr lang="en-US" dirty="0" smtClean="0"/>
                <a:t>Memory of</a:t>
              </a:r>
            </a:p>
            <a:p>
              <a:r>
                <a:rPr lang="en-US" dirty="0" smtClean="0"/>
                <a:t>Special Time</a:t>
              </a:r>
              <a:endParaRPr lang="en-US" dirty="0"/>
            </a:p>
          </p:txBody>
        </p:sp>
      </p:grpSp>
      <p:grpSp>
        <p:nvGrpSpPr>
          <p:cNvPr id="18" name="Group 17"/>
          <p:cNvGrpSpPr/>
          <p:nvPr/>
        </p:nvGrpSpPr>
        <p:grpSpPr>
          <a:xfrm>
            <a:off x="3564627" y="4349420"/>
            <a:ext cx="1975503" cy="2048946"/>
            <a:chOff x="3564625" y="4349420"/>
            <a:chExt cx="1975503" cy="2048946"/>
          </a:xfrm>
        </p:grpSpPr>
        <p:pic>
          <p:nvPicPr>
            <p:cNvPr id="16" name="Picture 15" descr="MP900442402.JP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564625" y="4349420"/>
              <a:ext cx="1975503" cy="1317002"/>
            </a:xfrm>
            <a:prstGeom prst="rect">
              <a:avLst/>
            </a:prstGeom>
          </p:spPr>
        </p:pic>
        <p:sp>
          <p:nvSpPr>
            <p:cNvPr id="17" name="TextBox 16"/>
            <p:cNvSpPr txBox="1"/>
            <p:nvPr/>
          </p:nvSpPr>
          <p:spPr>
            <a:xfrm>
              <a:off x="3667590" y="5752035"/>
              <a:ext cx="1608133" cy="646331"/>
            </a:xfrm>
            <a:prstGeom prst="rect">
              <a:avLst/>
            </a:prstGeom>
            <a:noFill/>
          </p:spPr>
          <p:txBody>
            <a:bodyPr wrap="none" rtlCol="0">
              <a:spAutoFit/>
            </a:bodyPr>
            <a:lstStyle/>
            <a:p>
              <a:r>
                <a:rPr lang="en-US" dirty="0" smtClean="0"/>
                <a:t>Mental Health</a:t>
              </a:r>
            </a:p>
            <a:p>
              <a:r>
                <a:rPr lang="en-US" dirty="0" smtClean="0"/>
                <a:t>Concerns</a:t>
              </a:r>
            </a:p>
          </p:txBody>
        </p:sp>
      </p:grpSp>
    </p:spTree>
    <p:extLst>
      <p:ext uri="{BB962C8B-B14F-4D97-AF65-F5344CB8AC3E}">
        <p14:creationId xmlns="" xmlns:p14="http://schemas.microsoft.com/office/powerpoint/2010/main" val="268287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dissolve">
                                      <p:cBhvr>
                                        <p:cTn id="14" dur="1000"/>
                                        <p:tgtEl>
                                          <p:spTgt spid="13"/>
                                        </p:tgtEl>
                                      </p:cBhvr>
                                    </p:animEffect>
                                  </p:childTnLst>
                                </p:cTn>
                              </p:par>
                              <p:par>
                                <p:cTn id="15" presetID="9" presetClass="entr" presetSubtype="0" fill="hold" nodeType="withEffect">
                                  <p:stCondLst>
                                    <p:cond delay="400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1000"/>
                                        <p:tgtEl>
                                          <p:spTgt spid="12"/>
                                        </p:tgtEl>
                                      </p:cBhvr>
                                    </p:animEffect>
                                  </p:childTnLst>
                                </p:cTn>
                              </p:par>
                              <p:par>
                                <p:cTn id="18" presetID="9" presetClass="entr" presetSubtype="0" fill="hold" nodeType="withEffect">
                                  <p:stCondLst>
                                    <p:cond delay="700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nodeType="withEffect">
                                  <p:stCondLst>
                                    <p:cond delay="900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defRPr/>
            </a:pPr>
            <a:r>
              <a:rPr lang="en-US" dirty="0" smtClean="0"/>
              <a:t>Assessment &amp; Service Planning</a:t>
            </a:r>
          </a:p>
        </p:txBody>
      </p:sp>
      <p:sp>
        <p:nvSpPr>
          <p:cNvPr id="38915" name="Content Placeholder 2"/>
          <p:cNvSpPr>
            <a:spLocks noGrp="1"/>
          </p:cNvSpPr>
          <p:nvPr>
            <p:ph sz="quarter" idx="1"/>
          </p:nvPr>
        </p:nvSpPr>
        <p:spPr>
          <a:xfrm>
            <a:off x="1043494" y="2323652"/>
            <a:ext cx="7024743" cy="3508977"/>
          </a:xfrm>
        </p:spPr>
        <p:txBody>
          <a:bodyPr>
            <a:normAutofit lnSpcReduction="10000"/>
          </a:bodyPr>
          <a:lstStyle/>
          <a:p>
            <a:r>
              <a:rPr lang="en-US" dirty="0" smtClean="0"/>
              <a:t>Assessment, Service Planning and Monitoring are core functions of successful resident services and satisfied customers  </a:t>
            </a:r>
          </a:p>
          <a:p>
            <a:r>
              <a:rPr lang="en-US" dirty="0" smtClean="0"/>
              <a:t>Systems need to be fine tuned to assure evaluations, assessment and service plans are comprehensive and  current.</a:t>
            </a:r>
          </a:p>
          <a:p>
            <a:r>
              <a:rPr lang="en-US" dirty="0" smtClean="0"/>
              <a:t>Create and review them as an interdisciplinary team.</a:t>
            </a:r>
          </a:p>
          <a:p>
            <a:r>
              <a:rPr lang="en-US" dirty="0" smtClean="0"/>
              <a:t>Easily understood by all</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Autofit/>
          </a:bodyPr>
          <a:lstStyle/>
          <a:p>
            <a:pPr algn="ctr"/>
            <a:r>
              <a:rPr lang="en-US" sz="3200" dirty="0" smtClean="0"/>
              <a:t>Successful, Person Centered Operations</a:t>
            </a:r>
            <a:endParaRPr lang="en-US"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74556735"/>
              </p:ext>
            </p:extLst>
          </p:nvPr>
        </p:nvGraphicFramePr>
        <p:xfrm>
          <a:off x="304800" y="10668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1066800"/>
          </a:xfrm>
        </p:spPr>
        <p:txBody>
          <a:bodyPr>
            <a:normAutofit fontScale="90000"/>
          </a:bodyPr>
          <a:lstStyle/>
          <a:p>
            <a:pPr algn="ctr"/>
            <a:r>
              <a:rPr lang="en-US" sz="4800" b="1" dirty="0" smtClean="0">
                <a:solidFill>
                  <a:srgbClr val="333399"/>
                </a:solidFill>
                <a:effectLst>
                  <a:outerShdw blurRad="38100" dist="38100" dir="2700000" algn="tl">
                    <a:srgbClr val="000000">
                      <a:alpha val="43137"/>
                    </a:srgbClr>
                  </a:outerShdw>
                </a:effectLst>
              </a:rPr>
              <a:t/>
            </a:r>
            <a:br>
              <a:rPr lang="en-US" sz="4800" b="1" dirty="0" smtClean="0">
                <a:solidFill>
                  <a:srgbClr val="333399"/>
                </a:solidFill>
                <a:effectLst>
                  <a:outerShdw blurRad="38100" dist="38100" dir="2700000" algn="tl">
                    <a:srgbClr val="000000">
                      <a:alpha val="43137"/>
                    </a:srgbClr>
                  </a:outerShdw>
                </a:effectLst>
              </a:rPr>
            </a:br>
            <a:r>
              <a:rPr lang="en-US" sz="4400" b="1" dirty="0" smtClean="0">
                <a:solidFill>
                  <a:srgbClr val="92D050"/>
                </a:solidFill>
              </a:rPr>
              <a:t>Get the Picture !  Get the Plan !</a:t>
            </a:r>
            <a:endParaRPr lang="en-US" sz="4400" b="1" dirty="0">
              <a:solidFill>
                <a:srgbClr val="92D050"/>
              </a:solidFill>
            </a:endParaRPr>
          </a:p>
        </p:txBody>
      </p:sp>
      <p:graphicFrame>
        <p:nvGraphicFramePr>
          <p:cNvPr id="6" name="Content Placeholder 5"/>
          <p:cNvGraphicFramePr>
            <a:graphicFrameLocks noGrp="1"/>
          </p:cNvGraphicFramePr>
          <p:nvPr>
            <p:ph sz="quarter" idx="1"/>
          </p:nvPr>
        </p:nvGraphicFramePr>
        <p:xfrm>
          <a:off x="589471" y="2060392"/>
          <a:ext cx="5486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H:\Public\Logos &amp; Photos\Facility Photos\SpringRidge\Copy of DSC_0720.JPG"/>
          <p:cNvPicPr>
            <a:picLocks noChangeAspect="1" noChangeArrowheads="1"/>
          </p:cNvPicPr>
          <p:nvPr/>
        </p:nvPicPr>
        <p:blipFill>
          <a:blip r:embed="rId7" cstate="print"/>
          <a:srcRect/>
          <a:stretch>
            <a:fillRect/>
          </a:stretch>
        </p:blipFill>
        <p:spPr bwMode="auto">
          <a:xfrm rot="5400000">
            <a:off x="2201481" y="3401373"/>
            <a:ext cx="2068284" cy="1447800"/>
          </a:xfrm>
          <a:prstGeom prst="rect">
            <a:avLst/>
          </a:prstGeom>
          <a:ln>
            <a:noFill/>
          </a:ln>
          <a:effectLst>
            <a:softEdge rad="112500"/>
          </a:effectLst>
        </p:spPr>
      </p:pic>
      <p:pic>
        <p:nvPicPr>
          <p:cNvPr id="34819" name="Picture 3" descr="C:\Users\Lindak\AppData\Local\Microsoft\Windows\Temporary Internet Files\Content.IE5\87LQY8EQ\MPj03852650000[1].jpg"/>
          <p:cNvPicPr>
            <a:picLocks noChangeAspect="1" noChangeArrowheads="1"/>
          </p:cNvPicPr>
          <p:nvPr/>
        </p:nvPicPr>
        <p:blipFill>
          <a:blip r:embed="rId8" cstate="print"/>
          <a:srcRect/>
          <a:stretch>
            <a:fillRect/>
          </a:stretch>
        </p:blipFill>
        <p:spPr bwMode="auto">
          <a:xfrm>
            <a:off x="6075871" y="2866847"/>
            <a:ext cx="2194560" cy="1567543"/>
          </a:xfrm>
          <a:prstGeom prst="rect">
            <a:avLst/>
          </a:prstGeom>
          <a:ln>
            <a:noFill/>
          </a:ln>
          <a:effectLst>
            <a:outerShdw blurRad="292100" dist="139700" dir="2700000" algn="tl" rotWithShape="0">
              <a:srgbClr val="333333">
                <a:alpha val="65000"/>
              </a:srgbClr>
            </a:outerShdw>
          </a:effectLst>
        </p:spPr>
      </p:pic>
      <p:grpSp>
        <p:nvGrpSpPr>
          <p:cNvPr id="3" name="Group 7"/>
          <p:cNvGrpSpPr/>
          <p:nvPr/>
        </p:nvGrpSpPr>
        <p:grpSpPr>
          <a:xfrm>
            <a:off x="6075873" y="1270960"/>
            <a:ext cx="1600201" cy="789432"/>
            <a:chOff x="3106839" y="3518882"/>
            <a:chExt cx="1600201" cy="1126711"/>
          </a:xfrm>
        </p:grpSpPr>
        <p:sp>
          <p:nvSpPr>
            <p:cNvPr id="9" name="Rounded Rectangle 8"/>
            <p:cNvSpPr/>
            <p:nvPr/>
          </p:nvSpPr>
          <p:spPr>
            <a:xfrm>
              <a:off x="3106839" y="3518882"/>
              <a:ext cx="1575866" cy="102431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106840" y="3518883"/>
              <a:ext cx="1600200" cy="1126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000" b="1" dirty="0" smtClean="0"/>
                <a:t>Service Plan</a:t>
              </a:r>
              <a:endParaRPr lang="en-US" sz="2000" b="1" kern="1200" dirty="0"/>
            </a:p>
          </p:txBody>
        </p:sp>
      </p:grpSp>
      <p:grpSp>
        <p:nvGrpSpPr>
          <p:cNvPr id="4" name="Group 10"/>
          <p:cNvGrpSpPr/>
          <p:nvPr/>
        </p:nvGrpSpPr>
        <p:grpSpPr>
          <a:xfrm>
            <a:off x="1828803" y="-2743200"/>
            <a:ext cx="6097863" cy="4751832"/>
            <a:chOff x="-1160361" y="3721285"/>
            <a:chExt cx="6097863" cy="4751832"/>
          </a:xfrm>
        </p:grpSpPr>
        <p:sp>
          <p:nvSpPr>
            <p:cNvPr id="12" name="Rounded Rectangle 11"/>
            <p:cNvSpPr/>
            <p:nvPr/>
          </p:nvSpPr>
          <p:spPr>
            <a:xfrm>
              <a:off x="-1160361" y="7709882"/>
              <a:ext cx="1575866" cy="7632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000" b="1" dirty="0" smtClean="0"/>
                <a:t>Resident </a:t>
              </a:r>
            </a:p>
            <a:p>
              <a:pPr algn="ctr"/>
              <a:r>
                <a:rPr lang="en-US" sz="2000" b="1" dirty="0" smtClean="0"/>
                <a:t>Evaluation</a:t>
              </a:r>
              <a:endParaRPr lang="en-US" sz="2000" b="1" dirty="0"/>
            </a:p>
          </p:txBody>
        </p:sp>
        <p:sp>
          <p:nvSpPr>
            <p:cNvPr id="13" name="Rounded Rectangle 4"/>
            <p:cNvSpPr/>
            <p:nvPr/>
          </p:nvSpPr>
          <p:spPr>
            <a:xfrm>
              <a:off x="3461642" y="3721285"/>
              <a:ext cx="1475860" cy="924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dirty="0"/>
            </a:p>
          </p:txBody>
        </p:sp>
      </p:grpSp>
      <p:sp>
        <p:nvSpPr>
          <p:cNvPr id="18" name="Right Arrow 17"/>
          <p:cNvSpPr/>
          <p:nvPr/>
        </p:nvSpPr>
        <p:spPr>
          <a:xfrm>
            <a:off x="4114800" y="1524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Avoidable event/decline in health </a:t>
            </a:r>
            <a:r>
              <a:rPr lang="en-US" dirty="0" smtClean="0"/>
              <a:t>status:</a:t>
            </a:r>
            <a:endParaRPr lang="en-US" dirty="0"/>
          </a:p>
        </p:txBody>
      </p:sp>
      <p:sp>
        <p:nvSpPr>
          <p:cNvPr id="5" name="Content Placeholder 4"/>
          <p:cNvSpPr>
            <a:spLocks noGrp="1"/>
          </p:cNvSpPr>
          <p:nvPr>
            <p:ph idx="1"/>
          </p:nvPr>
        </p:nvSpPr>
        <p:spPr>
          <a:xfrm>
            <a:off x="1043492" y="2323654"/>
            <a:ext cx="6777317" cy="3834356"/>
          </a:xfrm>
        </p:spPr>
        <p:txBody>
          <a:bodyPr/>
          <a:lstStyle/>
          <a:p>
            <a:pPr marL="68580" indent="0">
              <a:buNone/>
            </a:pPr>
            <a:r>
              <a:rPr lang="en-US" dirty="0" smtClean="0"/>
              <a:t>Avoidable means the community failed:</a:t>
            </a:r>
          </a:p>
          <a:p>
            <a:pPr marL="68580" indent="0">
              <a:buNone/>
            </a:pPr>
            <a:endParaRPr lang="en-US" dirty="0" smtClean="0"/>
          </a:p>
          <a:p>
            <a:r>
              <a:rPr lang="en-US" dirty="0"/>
              <a:t>T</a:t>
            </a:r>
            <a:r>
              <a:rPr lang="en-US" dirty="0" smtClean="0"/>
              <a:t>o recognize </a:t>
            </a:r>
            <a:r>
              <a:rPr lang="en-US" b="1" dirty="0" smtClean="0"/>
              <a:t>risk factors </a:t>
            </a:r>
            <a:r>
              <a:rPr lang="en-US" dirty="0" smtClean="0"/>
              <a:t>and/or </a:t>
            </a:r>
            <a:r>
              <a:rPr lang="en-US" b="1" dirty="0" smtClean="0"/>
              <a:t>changes</a:t>
            </a:r>
            <a:r>
              <a:rPr lang="en-US" dirty="0" smtClean="0"/>
              <a:t> in the resident’s </a:t>
            </a:r>
            <a:r>
              <a:rPr lang="en-US" b="1" dirty="0" smtClean="0"/>
              <a:t>condition</a:t>
            </a:r>
            <a:r>
              <a:rPr lang="en-US" dirty="0" smtClean="0"/>
              <a:t> </a:t>
            </a:r>
          </a:p>
          <a:p>
            <a:pPr marL="68580" indent="0">
              <a:buNone/>
            </a:pPr>
            <a:endParaRPr lang="en-US" dirty="0" smtClean="0"/>
          </a:p>
          <a:p>
            <a:pPr marL="68580" indent="0" algn="ctr">
              <a:buNone/>
            </a:pPr>
            <a:r>
              <a:rPr lang="en-US" dirty="0" smtClean="0"/>
              <a:t>And</a:t>
            </a:r>
          </a:p>
          <a:p>
            <a:pPr marL="68580" indent="0">
              <a:buNone/>
            </a:pPr>
            <a:endParaRPr lang="en-US" dirty="0" smtClean="0"/>
          </a:p>
          <a:p>
            <a:r>
              <a:rPr lang="en-US" dirty="0" smtClean="0"/>
              <a:t>To take </a:t>
            </a:r>
            <a:r>
              <a:rPr lang="en-US" b="1" dirty="0" smtClean="0"/>
              <a:t>reasonable measures </a:t>
            </a:r>
            <a:r>
              <a:rPr lang="en-US" dirty="0" smtClean="0"/>
              <a:t>to assist the resident in obtaining needed services.</a:t>
            </a:r>
            <a:endParaRPr lang="en-US" dirty="0"/>
          </a:p>
        </p:txBody>
      </p:sp>
    </p:spTree>
    <p:extLst>
      <p:ext uri="{BB962C8B-B14F-4D97-AF65-F5344CB8AC3E}">
        <p14:creationId xmlns="" xmlns:p14="http://schemas.microsoft.com/office/powerpoint/2010/main" val="3150913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 Planning/Monitoring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937633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20"/>
            <a:ext cx="8229600" cy="868362"/>
          </a:xfrm>
        </p:spPr>
        <p:txBody>
          <a:bodyPr/>
          <a:lstStyle/>
          <a:p>
            <a:r>
              <a:rPr lang="en-US" sz="3400" dirty="0" smtClean="0"/>
              <a:t>Sample Care Plan for JJ</a:t>
            </a:r>
            <a:endParaRPr lang="en-US" sz="3400" dirty="0"/>
          </a:p>
        </p:txBody>
      </p:sp>
      <p:graphicFrame>
        <p:nvGraphicFramePr>
          <p:cNvPr id="3" name="Table 2"/>
          <p:cNvGraphicFramePr>
            <a:graphicFrameLocks noGrp="1"/>
          </p:cNvGraphicFramePr>
          <p:nvPr/>
        </p:nvGraphicFramePr>
        <p:xfrm>
          <a:off x="609600" y="1061720"/>
          <a:ext cx="7924800" cy="6838409"/>
        </p:xfrm>
        <a:graphic>
          <a:graphicData uri="http://schemas.openxmlformats.org/drawingml/2006/table">
            <a:tbl>
              <a:tblPr firstRow="1" bandRow="1">
                <a:tableStyleId>{5C22544A-7EE6-4342-B048-85BDC9FD1C3A}</a:tableStyleId>
              </a:tblPr>
              <a:tblGrid>
                <a:gridCol w="1295400"/>
                <a:gridCol w="1447800"/>
                <a:gridCol w="1828800"/>
                <a:gridCol w="1752600"/>
                <a:gridCol w="1600200"/>
              </a:tblGrid>
              <a:tr h="1031240">
                <a:tc>
                  <a:txBody>
                    <a:bodyPr/>
                    <a:lstStyle/>
                    <a:p>
                      <a:r>
                        <a:rPr lang="en-US" sz="1600" dirty="0" smtClean="0"/>
                        <a:t>Resident</a:t>
                      </a:r>
                      <a:r>
                        <a:rPr lang="en-US" sz="1600" baseline="0" dirty="0" smtClean="0"/>
                        <a:t> Need</a:t>
                      </a:r>
                      <a:endParaRPr lang="en-US" sz="1600" dirty="0"/>
                    </a:p>
                  </a:txBody>
                  <a:tcPr/>
                </a:tc>
                <a:tc>
                  <a:txBody>
                    <a:bodyPr/>
                    <a:lstStyle/>
                    <a:p>
                      <a:r>
                        <a:rPr lang="en-US" sz="1600" dirty="0" smtClean="0"/>
                        <a:t>Reason for service</a:t>
                      </a:r>
                      <a:endParaRPr lang="en-US" sz="1600" dirty="0"/>
                    </a:p>
                  </a:txBody>
                  <a:tcPr/>
                </a:tc>
                <a:tc>
                  <a:txBody>
                    <a:bodyPr/>
                    <a:lstStyle/>
                    <a:p>
                      <a:r>
                        <a:rPr lang="en-US" sz="1600" dirty="0" smtClean="0"/>
                        <a:t>When and how often will service  be provided</a:t>
                      </a:r>
                      <a:endParaRPr lang="en-US" sz="1600" dirty="0"/>
                    </a:p>
                  </a:txBody>
                  <a:tcPr/>
                </a:tc>
                <a:tc>
                  <a:txBody>
                    <a:bodyPr/>
                    <a:lstStyle/>
                    <a:p>
                      <a:r>
                        <a:rPr lang="en-US" sz="1600" dirty="0" smtClean="0"/>
                        <a:t>How will it be provided</a:t>
                      </a:r>
                      <a:endParaRPr lang="en-US" sz="1600" dirty="0"/>
                    </a:p>
                  </a:txBody>
                  <a:tcPr/>
                </a:tc>
                <a:tc>
                  <a:txBody>
                    <a:bodyPr/>
                    <a:lstStyle/>
                    <a:p>
                      <a:r>
                        <a:rPr lang="en-US" sz="1600" dirty="0" smtClean="0"/>
                        <a:t>Who will provide the service</a:t>
                      </a:r>
                      <a:endParaRPr lang="en-US" sz="1600" dirty="0"/>
                    </a:p>
                  </a:txBody>
                  <a:tcPr/>
                </a:tc>
              </a:tr>
              <a:tr h="148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JJ enjoys</a:t>
                      </a:r>
                      <a:r>
                        <a:rPr lang="en-US" sz="1400" baseline="0" dirty="0" smtClean="0"/>
                        <a:t> poker game with friends.  He serves Coors Light &amp; Ruffles</a:t>
                      </a:r>
                      <a:endParaRPr lang="en-US" sz="1400" dirty="0"/>
                    </a:p>
                  </a:txBody>
                  <a:tcPr/>
                </a:tc>
                <a:tc>
                  <a:txBody>
                    <a:bodyPr/>
                    <a:lstStyle/>
                    <a:p>
                      <a:r>
                        <a:rPr lang="en-US" sz="1400" dirty="0" smtClean="0"/>
                        <a:t>Life long life enrichment</a:t>
                      </a:r>
                      <a:r>
                        <a:rPr lang="en-US" sz="1400" baseline="0" dirty="0" smtClean="0"/>
                        <a:t> activity</a:t>
                      </a:r>
                      <a:endParaRPr lang="en-US" sz="1400" dirty="0"/>
                    </a:p>
                  </a:txBody>
                  <a:tcPr/>
                </a:tc>
                <a:tc>
                  <a:txBody>
                    <a:bodyPr/>
                    <a:lstStyle/>
                    <a:p>
                      <a:r>
                        <a:rPr lang="en-US" sz="1400" dirty="0" smtClean="0"/>
                        <a:t>Tues each</a:t>
                      </a:r>
                      <a:r>
                        <a:rPr lang="en-US" sz="1400" baseline="0" dirty="0" smtClean="0"/>
                        <a:t> week at 6 pm after dinner in game room.</a:t>
                      </a:r>
                      <a:endParaRPr lang="en-US" sz="1400" dirty="0"/>
                    </a:p>
                  </a:txBody>
                  <a:tcPr/>
                </a:tc>
                <a:tc>
                  <a:txBody>
                    <a:bodyPr/>
                    <a:lstStyle/>
                    <a:p>
                      <a:r>
                        <a:rPr lang="en-US" sz="1400" dirty="0" smtClean="0"/>
                        <a:t>JJ</a:t>
                      </a:r>
                      <a:r>
                        <a:rPr lang="en-US" sz="1400" baseline="0" dirty="0" smtClean="0"/>
                        <a:t> organizes the game with his friends.  He needs staff to help him bring beer &amp; chips to game room.</a:t>
                      </a:r>
                      <a:endParaRPr lang="en-US" sz="1400" dirty="0"/>
                    </a:p>
                  </a:txBody>
                  <a:tcPr/>
                </a:tc>
                <a:tc>
                  <a:txBody>
                    <a:bodyPr/>
                    <a:lstStyle/>
                    <a:p>
                      <a:r>
                        <a:rPr lang="en-US" sz="1400" dirty="0" smtClean="0"/>
                        <a:t>Staff will</a:t>
                      </a:r>
                      <a:r>
                        <a:rPr lang="en-US" sz="1400" baseline="0" dirty="0" smtClean="0"/>
                        <a:t> assist guests to game room and bring beer and chips from JJ‘s room.</a:t>
                      </a:r>
                      <a:endParaRPr lang="en-US" sz="1400" dirty="0"/>
                    </a:p>
                  </a:txBody>
                  <a:tcPr/>
                </a:tc>
              </a:tr>
              <a:tr h="1737360">
                <a:tc>
                  <a:txBody>
                    <a:bodyPr/>
                    <a:lstStyle/>
                    <a:p>
                      <a:r>
                        <a:rPr lang="en-US" sz="1400" dirty="0" smtClean="0"/>
                        <a:t>On</a:t>
                      </a:r>
                      <a:r>
                        <a:rPr lang="en-US" sz="1400" baseline="0" dirty="0" smtClean="0"/>
                        <a:t> Tue poker nights JJ needs his allergy medication held.</a:t>
                      </a:r>
                    </a:p>
                    <a:p>
                      <a:endParaRPr lang="en-US" sz="1400" baseline="0" dirty="0" smtClean="0"/>
                    </a:p>
                    <a:p>
                      <a:endParaRPr lang="en-US" sz="1400" dirty="0"/>
                    </a:p>
                  </a:txBody>
                  <a:tcPr/>
                </a:tc>
                <a:tc>
                  <a:txBody>
                    <a:bodyPr/>
                    <a:lstStyle/>
                    <a:p>
                      <a:r>
                        <a:rPr lang="en-US" sz="1400" b="0" dirty="0" smtClean="0"/>
                        <a:t>Avoid Interaction with beer</a:t>
                      </a:r>
                      <a:r>
                        <a:rPr lang="en-US" sz="1400" b="0" baseline="0" dirty="0" smtClean="0"/>
                        <a:t> JJ enjoys at his poker games.</a:t>
                      </a:r>
                    </a:p>
                    <a:p>
                      <a:r>
                        <a:rPr lang="en-US" sz="1400" b="0" baseline="0" dirty="0" smtClean="0"/>
                        <a:t>He </a:t>
                      </a:r>
                      <a:endParaRPr lang="en-US" sz="1400" b="0" dirty="0"/>
                    </a:p>
                  </a:txBody>
                  <a:tcPr/>
                </a:tc>
                <a:tc>
                  <a:txBody>
                    <a:bodyPr/>
                    <a:lstStyle/>
                    <a:p>
                      <a:r>
                        <a:rPr lang="en-US" sz="1400" dirty="0" smtClean="0"/>
                        <a:t>One time week. Tuesday</a:t>
                      </a:r>
                      <a:endParaRPr lang="en-US" sz="1400" dirty="0"/>
                    </a:p>
                  </a:txBody>
                  <a:tcPr/>
                </a:tc>
                <a:tc>
                  <a:txBody>
                    <a:bodyPr/>
                    <a:lstStyle/>
                    <a:p>
                      <a:r>
                        <a:rPr lang="en-US" sz="1400" dirty="0" smtClean="0"/>
                        <a:t>CMA</a:t>
                      </a:r>
                      <a:r>
                        <a:rPr lang="en-US" sz="1400" baseline="0" dirty="0" smtClean="0"/>
                        <a:t> will review follow MAR </a:t>
                      </a:r>
                      <a:endParaRPr lang="en-US" sz="1400" dirty="0"/>
                    </a:p>
                  </a:txBody>
                  <a:tcPr/>
                </a:tc>
                <a:tc>
                  <a:txBody>
                    <a:bodyPr/>
                    <a:lstStyle/>
                    <a:p>
                      <a:r>
                        <a:rPr lang="en-US" sz="1400" dirty="0" smtClean="0"/>
                        <a:t>Licensed staff will review</a:t>
                      </a:r>
                      <a:r>
                        <a:rPr lang="en-US" sz="1400" baseline="0" dirty="0" smtClean="0"/>
                        <a:t> MAR and physician order monthly to assure documentation supports holding the medication.  </a:t>
                      </a:r>
                      <a:endParaRPr lang="en-US" sz="1400" dirty="0"/>
                    </a:p>
                  </a:txBody>
                  <a:tcPr/>
                </a:tc>
              </a:tr>
              <a:tr h="2525489">
                <a:tc>
                  <a:txBody>
                    <a:bodyPr/>
                    <a:lstStyle/>
                    <a:p>
                      <a:r>
                        <a:rPr lang="en-US" sz="1400" dirty="0" smtClean="0"/>
                        <a:t>WHAT</a:t>
                      </a:r>
                      <a:endParaRPr lang="en-US" sz="1400" dirty="0"/>
                    </a:p>
                  </a:txBody>
                  <a:tcPr/>
                </a:tc>
                <a:tc>
                  <a:txBody>
                    <a:bodyPr/>
                    <a:lstStyle/>
                    <a:p>
                      <a:r>
                        <a:rPr lang="en-US" sz="1400" b="0" dirty="0" smtClean="0"/>
                        <a:t>ELSE </a:t>
                      </a:r>
                      <a:endParaRPr lang="en-US" sz="1400" b="0" dirty="0"/>
                    </a:p>
                  </a:txBody>
                  <a:tcPr/>
                </a:tc>
                <a:tc>
                  <a:txBody>
                    <a:bodyPr/>
                    <a:lstStyle/>
                    <a:p>
                      <a:r>
                        <a:rPr lang="en-US" sz="1400" dirty="0" smtClean="0"/>
                        <a:t>SHOULD </a:t>
                      </a:r>
                      <a:endParaRPr lang="en-US" sz="1400" dirty="0"/>
                    </a:p>
                  </a:txBody>
                  <a:tcPr/>
                </a:tc>
                <a:tc>
                  <a:txBody>
                    <a:bodyPr/>
                    <a:lstStyle/>
                    <a:p>
                      <a:r>
                        <a:rPr lang="en-US" sz="1400" dirty="0" smtClean="0"/>
                        <a:t>BE</a:t>
                      </a:r>
                      <a:r>
                        <a:rPr lang="en-US" sz="1400" baseline="0" dirty="0" smtClean="0"/>
                        <a:t>   ON    HIS </a:t>
                      </a:r>
                      <a:endParaRPr lang="en-US" sz="1400" dirty="0"/>
                    </a:p>
                  </a:txBody>
                  <a:tcPr/>
                </a:tc>
                <a:tc>
                  <a:txBody>
                    <a:bodyPr/>
                    <a:lstStyle/>
                    <a:p>
                      <a:r>
                        <a:rPr lang="en-US" sz="1400" baseline="0" dirty="0" smtClean="0"/>
                        <a:t>PLAN?</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4"/>
            <a:ext cx="7024744" cy="904653"/>
          </a:xfrm>
        </p:spPr>
        <p:txBody>
          <a:bodyPr/>
          <a:lstStyle/>
          <a:p>
            <a:r>
              <a:rPr lang="en-US" dirty="0" smtClean="0"/>
              <a:t>Meet Mike Jones</a:t>
            </a:r>
            <a:endParaRPr lang="en-US" dirty="0"/>
          </a:p>
        </p:txBody>
      </p:sp>
      <p:sp>
        <p:nvSpPr>
          <p:cNvPr id="4" name="Content Placeholder 3"/>
          <p:cNvSpPr>
            <a:spLocks noGrp="1"/>
          </p:cNvSpPr>
          <p:nvPr>
            <p:ph sz="quarter" idx="14"/>
          </p:nvPr>
        </p:nvSpPr>
        <p:spPr>
          <a:xfrm>
            <a:off x="4645153" y="2313432"/>
            <a:ext cx="3653459" cy="3776818"/>
          </a:xfrm>
        </p:spPr>
        <p:txBody>
          <a:bodyPr>
            <a:normAutofit lnSpcReduction="10000"/>
          </a:bodyPr>
          <a:lstStyle/>
          <a:p>
            <a:r>
              <a:rPr lang="en-US" dirty="0" smtClean="0"/>
              <a:t> 74 year old retired cattle rancher.  </a:t>
            </a:r>
          </a:p>
          <a:p>
            <a:r>
              <a:rPr lang="en-US" dirty="0" smtClean="0"/>
              <a:t>A veteran of the Vietnam War.</a:t>
            </a:r>
          </a:p>
          <a:p>
            <a:r>
              <a:rPr lang="en-US" dirty="0" smtClean="0"/>
              <a:t>Divorcee from two marriages.</a:t>
            </a:r>
          </a:p>
          <a:p>
            <a:r>
              <a:rPr lang="en-US" dirty="0" smtClean="0"/>
              <a:t>Likes to drink Jack Daniels to excess. </a:t>
            </a:r>
          </a:p>
          <a:p>
            <a:r>
              <a:rPr lang="en-US" dirty="0" smtClean="0"/>
              <a:t>Mike often falls after he’s been drinking. </a:t>
            </a:r>
          </a:p>
        </p:txBody>
      </p:sp>
      <p:pic>
        <p:nvPicPr>
          <p:cNvPr id="8" name="Content Placeholder 7"/>
          <p:cNvPicPr>
            <a:picLocks noGrp="1" noChangeAspect="1"/>
          </p:cNvPicPr>
          <p:nvPr>
            <p:ph sz="quarter" idx="13"/>
          </p:nvPr>
        </p:nvPicPr>
        <p:blipFill rotWithShape="1">
          <a:blip r:embed="rId3"/>
          <a:srcRect l="-15" t="32044" r="15"/>
          <a:stretch/>
        </p:blipFill>
        <p:spPr>
          <a:xfrm>
            <a:off x="1042988" y="2312990"/>
            <a:ext cx="3419475" cy="3494087"/>
          </a:xfrm>
        </p:spPr>
      </p:pic>
    </p:spTree>
    <p:extLst>
      <p:ext uri="{BB962C8B-B14F-4D97-AF65-F5344CB8AC3E}">
        <p14:creationId xmlns="" xmlns:p14="http://schemas.microsoft.com/office/powerpoint/2010/main" val="3828165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Mike’s Care Plan Failed</a:t>
            </a:r>
            <a:endParaRPr lang="en-US" dirty="0"/>
          </a:p>
        </p:txBody>
      </p:sp>
      <p:sp>
        <p:nvSpPr>
          <p:cNvPr id="6" name="Content Placeholder 5"/>
          <p:cNvSpPr>
            <a:spLocks noGrp="1"/>
          </p:cNvSpPr>
          <p:nvPr>
            <p:ph idx="1"/>
          </p:nvPr>
        </p:nvSpPr>
        <p:spPr/>
        <p:txBody>
          <a:bodyPr/>
          <a:lstStyle/>
          <a:p>
            <a:r>
              <a:rPr lang="en-US" dirty="0" smtClean="0"/>
              <a:t>“Don’t drink to intoxication” “Press call light when need assistance to keep from falling.”</a:t>
            </a:r>
          </a:p>
          <a:p>
            <a:endParaRPr lang="en-US" dirty="0" smtClean="0"/>
          </a:p>
          <a:p>
            <a:r>
              <a:rPr lang="en-US" dirty="0"/>
              <a:t> </a:t>
            </a:r>
            <a:r>
              <a:rPr lang="en-US" dirty="0" smtClean="0"/>
              <a:t>Mike continued to drink excessively and community issued move-out notice.  </a:t>
            </a:r>
          </a:p>
          <a:p>
            <a:endParaRPr lang="en-US" dirty="0"/>
          </a:p>
        </p:txBody>
      </p:sp>
    </p:spTree>
    <p:extLst>
      <p:ext uri="{BB962C8B-B14F-4D97-AF65-F5344CB8AC3E}">
        <p14:creationId xmlns="" xmlns:p14="http://schemas.microsoft.com/office/powerpoint/2010/main" val="2522494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678415"/>
            <a:ext cx="7024744" cy="1036087"/>
          </a:xfrm>
        </p:spPr>
        <p:txBody>
          <a:bodyPr>
            <a:normAutofit/>
          </a:bodyPr>
          <a:lstStyle/>
          <a:p>
            <a:r>
              <a:rPr lang="en-US" dirty="0" smtClean="0"/>
              <a:t>Fiction/Fact/Action  </a:t>
            </a:r>
            <a:endParaRPr lang="en-US" dirty="0"/>
          </a:p>
        </p:txBody>
      </p:sp>
      <p:sp>
        <p:nvSpPr>
          <p:cNvPr id="3" name="Content Placeholder 2"/>
          <p:cNvSpPr>
            <a:spLocks noGrp="1"/>
          </p:cNvSpPr>
          <p:nvPr>
            <p:ph idx="1"/>
          </p:nvPr>
        </p:nvSpPr>
        <p:spPr>
          <a:xfrm>
            <a:off x="1043492" y="1920876"/>
            <a:ext cx="6777317" cy="3911754"/>
          </a:xfrm>
        </p:spPr>
        <p:txBody>
          <a:bodyPr>
            <a:normAutofit lnSpcReduction="10000"/>
          </a:bodyPr>
          <a:lstStyle/>
          <a:p>
            <a:pPr marL="68580" indent="0">
              <a:buNone/>
            </a:pPr>
            <a:endParaRPr lang="en-US" dirty="0" smtClean="0"/>
          </a:p>
          <a:p>
            <a:pPr marL="68580" indent="0">
              <a:buNone/>
            </a:pPr>
            <a:r>
              <a:rPr lang="en-US" b="1" u="sng" dirty="0" smtClean="0"/>
              <a:t>Fiction</a:t>
            </a:r>
            <a:r>
              <a:rPr lang="en-US" b="1" dirty="0" smtClean="0"/>
              <a:t>:  </a:t>
            </a:r>
            <a:r>
              <a:rPr lang="en-US" dirty="0" smtClean="0"/>
              <a:t>You must issue a move-out notice to a resident who gets drunk and has falls because the resident is a danger to self.  </a:t>
            </a:r>
          </a:p>
          <a:p>
            <a:pPr marL="68580" indent="0">
              <a:buNone/>
            </a:pPr>
            <a:endParaRPr lang="en-US" dirty="0" smtClean="0"/>
          </a:p>
          <a:p>
            <a:pPr marL="68580" indent="0">
              <a:buNone/>
            </a:pPr>
            <a:r>
              <a:rPr lang="en-US" b="1" u="sng" dirty="0" smtClean="0"/>
              <a:t>Fact is</a:t>
            </a:r>
            <a:r>
              <a:rPr lang="en-US" b="1" dirty="0" smtClean="0"/>
              <a:t>: </a:t>
            </a:r>
            <a:r>
              <a:rPr lang="en-US" dirty="0" smtClean="0"/>
              <a:t>Drunkenness is not a valid reason to issue a move-out notice.   </a:t>
            </a:r>
            <a:endParaRPr lang="en-US" b="1" dirty="0" smtClean="0"/>
          </a:p>
          <a:p>
            <a:pPr marL="68580" indent="0">
              <a:buNone/>
            </a:pPr>
            <a:endParaRPr lang="en-US" dirty="0" smtClean="0"/>
          </a:p>
          <a:p>
            <a:pPr marL="68580" indent="0">
              <a:buNone/>
            </a:pPr>
            <a:r>
              <a:rPr lang="en-US" b="1" u="sng" dirty="0" smtClean="0"/>
              <a:t>Action/Consideration: </a:t>
            </a:r>
            <a:r>
              <a:rPr lang="en-US" dirty="0" smtClean="0"/>
              <a:t>The facility needs to evaluate the issues and look at root cause analysis </a:t>
            </a:r>
          </a:p>
        </p:txBody>
      </p:sp>
    </p:spTree>
    <p:extLst>
      <p:ext uri="{BB962C8B-B14F-4D97-AF65-F5344CB8AC3E}">
        <p14:creationId xmlns="" xmlns:p14="http://schemas.microsoft.com/office/powerpoint/2010/main" val="2376843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4"/>
            <a:ext cx="7024744" cy="619248"/>
          </a:xfrm>
        </p:spPr>
        <p:txBody>
          <a:bodyPr>
            <a:normAutofit fontScale="90000"/>
          </a:bodyPr>
          <a:lstStyle/>
          <a:p>
            <a:r>
              <a:rPr lang="en-US" dirty="0" smtClean="0"/>
              <a:t>Is a Move-out Notice Appropriate?</a:t>
            </a:r>
            <a:endParaRPr lang="en-US" dirty="0"/>
          </a:p>
        </p:txBody>
      </p:sp>
      <p:sp>
        <p:nvSpPr>
          <p:cNvPr id="3" name="Content Placeholder 2"/>
          <p:cNvSpPr>
            <a:spLocks noGrp="1"/>
          </p:cNvSpPr>
          <p:nvPr>
            <p:ph idx="1"/>
          </p:nvPr>
        </p:nvSpPr>
        <p:spPr>
          <a:xfrm>
            <a:off x="1043492" y="1984232"/>
            <a:ext cx="6777317" cy="4325625"/>
          </a:xfrm>
        </p:spPr>
        <p:txBody>
          <a:bodyPr>
            <a:normAutofit fontScale="92500" lnSpcReduction="10000"/>
          </a:bodyPr>
          <a:lstStyle/>
          <a:p>
            <a:pPr marL="68580" indent="0">
              <a:buNone/>
            </a:pPr>
            <a:r>
              <a:rPr lang="en-US" dirty="0" smtClean="0"/>
              <a:t>There are two types of move-out notices for Residential and Assisted Living Facilities – </a:t>
            </a:r>
          </a:p>
          <a:p>
            <a:pPr marL="68580" indent="0">
              <a:buNone/>
            </a:pPr>
            <a:endParaRPr lang="en-US" dirty="0" smtClean="0"/>
          </a:p>
          <a:p>
            <a:r>
              <a:rPr lang="en-US" dirty="0"/>
              <a:t>30 Day Move-Out Notice</a:t>
            </a:r>
          </a:p>
          <a:p>
            <a:pPr marL="365760" lvl="1" indent="0">
              <a:buNone/>
            </a:pPr>
            <a:r>
              <a:rPr lang="en-US" dirty="0"/>
              <a:t>This is the </a:t>
            </a:r>
            <a:r>
              <a:rPr lang="en-US" dirty="0" smtClean="0"/>
              <a:t>default notice</a:t>
            </a:r>
          </a:p>
          <a:p>
            <a:pPr marL="365760" lvl="1" indent="0">
              <a:buNone/>
            </a:pPr>
            <a:endParaRPr lang="en-US" dirty="0"/>
          </a:p>
          <a:p>
            <a:r>
              <a:rPr lang="en-US" dirty="0" smtClean="0"/>
              <a:t>Less than 30 Day Move-Out Notice</a:t>
            </a:r>
          </a:p>
          <a:p>
            <a:pPr marL="365760" lvl="1" indent="0">
              <a:buNone/>
            </a:pPr>
            <a:r>
              <a:rPr lang="en-US" dirty="0" smtClean="0"/>
              <a:t>Can only be issued for one of two reasons:</a:t>
            </a:r>
          </a:p>
          <a:p>
            <a:pPr lvl="1"/>
            <a:r>
              <a:rPr lang="en-US" dirty="0" smtClean="0"/>
              <a:t>Resident left the facility to receive urgent medical or psychiatric care and facility can no longer meeting needs, or</a:t>
            </a:r>
          </a:p>
          <a:p>
            <a:pPr lvl="1"/>
            <a:r>
              <a:rPr lang="en-US" dirty="0" smtClean="0"/>
              <a:t>Resident or other residents health and safety is in jeopardy and undue delay increases the risk. </a:t>
            </a:r>
          </a:p>
          <a:p>
            <a:endParaRPr lang="en-US" dirty="0" smtClean="0"/>
          </a:p>
          <a:p>
            <a:endParaRPr lang="en-US" dirty="0"/>
          </a:p>
        </p:txBody>
      </p:sp>
    </p:spTree>
    <p:extLst>
      <p:ext uri="{BB962C8B-B14F-4D97-AF65-F5344CB8AC3E}">
        <p14:creationId xmlns="" xmlns:p14="http://schemas.microsoft.com/office/powerpoint/2010/main" val="297645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Consumption of alcohol in long-term care facilities. </a:t>
            </a:r>
            <a:endParaRPr lang="en-US" dirty="0"/>
          </a:p>
        </p:txBody>
      </p:sp>
      <p:sp>
        <p:nvSpPr>
          <p:cNvPr id="3" name="Content Placeholder 2"/>
          <p:cNvSpPr>
            <a:spLocks noGrp="1"/>
          </p:cNvSpPr>
          <p:nvPr>
            <p:ph idx="1"/>
          </p:nvPr>
        </p:nvSpPr>
        <p:spPr>
          <a:xfrm>
            <a:off x="1043492" y="2760686"/>
            <a:ext cx="6777317" cy="3071945"/>
          </a:xfrm>
        </p:spPr>
        <p:txBody>
          <a:bodyPr>
            <a:normAutofit fontScale="77500" lnSpcReduction="20000"/>
          </a:bodyPr>
          <a:lstStyle/>
          <a:p>
            <a:pPr marL="68580" indent="0">
              <a:buNone/>
            </a:pPr>
            <a:r>
              <a:rPr lang="en-US" dirty="0" smtClean="0"/>
              <a:t>Today’s presentation will provide you with information about:</a:t>
            </a:r>
          </a:p>
          <a:p>
            <a:pPr marL="68580" indent="0">
              <a:buNone/>
            </a:pPr>
            <a:endParaRPr lang="en-US" dirty="0" smtClean="0"/>
          </a:p>
          <a:p>
            <a:r>
              <a:rPr lang="en-US" dirty="0" smtClean="0"/>
              <a:t>Resident rights surrounding resident alcohol use; </a:t>
            </a:r>
          </a:p>
          <a:p>
            <a:pPr>
              <a:buNone/>
            </a:pPr>
            <a:endParaRPr lang="en-US" dirty="0" smtClean="0"/>
          </a:p>
          <a:p>
            <a:r>
              <a:rPr lang="en-US" dirty="0" smtClean="0"/>
              <a:t>Risk considerations related to alcohol use; </a:t>
            </a:r>
          </a:p>
          <a:p>
            <a:pPr marL="68580" indent="0">
              <a:buNone/>
            </a:pPr>
            <a:endParaRPr lang="en-US" dirty="0" smtClean="0"/>
          </a:p>
          <a:p>
            <a:r>
              <a:rPr lang="en-US" dirty="0" smtClean="0"/>
              <a:t>Using the </a:t>
            </a:r>
            <a:r>
              <a:rPr lang="en-US" dirty="0" err="1" smtClean="0"/>
              <a:t>evaluatation</a:t>
            </a:r>
            <a:r>
              <a:rPr lang="en-US" dirty="0" smtClean="0"/>
              <a:t> </a:t>
            </a:r>
            <a:r>
              <a:rPr lang="en-US" dirty="0" smtClean="0"/>
              <a:t>and care plan process to </a:t>
            </a:r>
            <a:r>
              <a:rPr lang="en-US" dirty="0" smtClean="0"/>
              <a:t>drive </a:t>
            </a:r>
            <a:r>
              <a:rPr lang="en-US" dirty="0" smtClean="0"/>
              <a:t>solutions to challenges with alcohol; and</a:t>
            </a:r>
          </a:p>
          <a:p>
            <a:endParaRPr lang="en-US" dirty="0" smtClean="0"/>
          </a:p>
          <a:p>
            <a:r>
              <a:rPr lang="en-US" dirty="0" smtClean="0"/>
              <a:t>Use of  root-cause analysis principles to problem solve. </a:t>
            </a:r>
            <a:endParaRPr lang="en-US" dirty="0"/>
          </a:p>
        </p:txBody>
      </p:sp>
    </p:spTree>
    <p:extLst>
      <p:ext uri="{BB962C8B-B14F-4D97-AF65-F5344CB8AC3E}">
        <p14:creationId xmlns="" xmlns:p14="http://schemas.microsoft.com/office/powerpoint/2010/main" val="101334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Autofit/>
          </a:bodyPr>
          <a:lstStyle/>
          <a:p>
            <a:r>
              <a:rPr lang="en-US" sz="3200" dirty="0" smtClean="0"/>
              <a:t>Move-out Requirements:</a:t>
            </a:r>
            <a:endParaRPr lang="en-US"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61776302"/>
              </p:ext>
            </p:extLst>
          </p:nvPr>
        </p:nvGraphicFramePr>
        <p:xfrm>
          <a:off x="304800" y="10668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2957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6"/>
            <a:ext cx="7024744" cy="704276"/>
          </a:xfrm>
        </p:spPr>
        <p:txBody>
          <a:bodyPr/>
          <a:lstStyle/>
          <a:p>
            <a:r>
              <a:rPr lang="en-US" dirty="0" smtClean="0"/>
              <a:t>Root Cause Analysis Steps</a:t>
            </a:r>
            <a:endParaRPr lang="en-US" dirty="0"/>
          </a:p>
        </p:txBody>
      </p:sp>
      <p:pic>
        <p:nvPicPr>
          <p:cNvPr id="4" name="Content Placeholder 3"/>
          <p:cNvPicPr>
            <a:picLocks noGrp="1" noChangeAspect="1"/>
          </p:cNvPicPr>
          <p:nvPr>
            <p:ph idx="1"/>
          </p:nvPr>
        </p:nvPicPr>
        <p:blipFill rotWithShape="1">
          <a:blip r:embed="rId2"/>
          <a:srcRect l="-7" t="19327" r="7"/>
          <a:stretch/>
        </p:blipFill>
        <p:spPr>
          <a:xfrm>
            <a:off x="1042988" y="1731963"/>
            <a:ext cx="6777037" cy="4100512"/>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Autofit/>
          </a:bodyPr>
          <a:lstStyle/>
          <a:p>
            <a:r>
              <a:rPr lang="en-US" sz="3200" dirty="0" smtClean="0"/>
              <a:t>Evaluate Situation</a:t>
            </a:r>
            <a:endParaRPr lang="en-US"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951328371"/>
              </p:ext>
            </p:extLst>
          </p:nvPr>
        </p:nvGraphicFramePr>
        <p:xfrm>
          <a:off x="304800" y="10668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4133081" y="2732617"/>
            <a:ext cx="1273473" cy="1914884"/>
          </a:xfrm>
          <a:prstGeom prst="rect">
            <a:avLst/>
          </a:prstGeom>
        </p:spPr>
      </p:pic>
    </p:spTree>
    <p:extLst>
      <p:ext uri="{BB962C8B-B14F-4D97-AF65-F5344CB8AC3E}">
        <p14:creationId xmlns="" xmlns:p14="http://schemas.microsoft.com/office/powerpoint/2010/main" val="3183317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Mike’s New Care Plan</a:t>
            </a:r>
            <a:endParaRPr lang="en-US" dirty="0"/>
          </a:p>
        </p:txBody>
      </p:sp>
      <p:sp>
        <p:nvSpPr>
          <p:cNvPr id="3" name="Content Placeholder 2"/>
          <p:cNvSpPr>
            <a:spLocks noGrp="1"/>
          </p:cNvSpPr>
          <p:nvPr>
            <p:ph idx="1"/>
          </p:nvPr>
        </p:nvSpPr>
        <p:spPr>
          <a:xfrm>
            <a:off x="1043492" y="2323652"/>
            <a:ext cx="6777317" cy="3782856"/>
          </a:xfrm>
        </p:spPr>
        <p:txBody>
          <a:bodyPr>
            <a:normAutofit fontScale="62500" lnSpcReduction="20000"/>
          </a:bodyPr>
          <a:lstStyle/>
          <a:p>
            <a:pPr>
              <a:buNone/>
              <a:defRPr/>
            </a:pPr>
            <a:r>
              <a:rPr lang="en-US" sz="2800" b="1" u="sng" dirty="0"/>
              <a:t>Resolution to this situation: </a:t>
            </a:r>
          </a:p>
          <a:p>
            <a:pPr marL="0" indent="0" defTabSz="457200">
              <a:lnSpc>
                <a:spcPct val="120000"/>
              </a:lnSpc>
              <a:spcBef>
                <a:spcPts val="0"/>
              </a:spcBef>
              <a:buClrTx/>
              <a:buSzTx/>
              <a:buNone/>
              <a:defRPr/>
            </a:pPr>
            <a:endParaRPr lang="en-US" dirty="0" smtClean="0"/>
          </a:p>
          <a:p>
            <a:pPr indent="-342900" defTabSz="457200">
              <a:lnSpc>
                <a:spcPct val="120000"/>
              </a:lnSpc>
              <a:spcBef>
                <a:spcPts val="0"/>
              </a:spcBef>
              <a:buClrTx/>
              <a:buSzTx/>
              <a:buFont typeface="Arial"/>
              <a:buChar char="•"/>
              <a:defRPr/>
            </a:pPr>
            <a:r>
              <a:rPr lang="en-US" dirty="0" smtClean="0"/>
              <a:t>Resident </a:t>
            </a:r>
            <a:r>
              <a:rPr lang="en-US" dirty="0"/>
              <a:t>to have up to two shots of Jack Daniels per day, in the late afternoon, provided by a Med Aide. </a:t>
            </a:r>
            <a:endParaRPr lang="en-US" dirty="0" smtClean="0"/>
          </a:p>
          <a:p>
            <a:pPr indent="-342900" defTabSz="457200">
              <a:lnSpc>
                <a:spcPct val="120000"/>
              </a:lnSpc>
              <a:spcBef>
                <a:spcPts val="0"/>
              </a:spcBef>
              <a:buClrTx/>
              <a:buSzTx/>
              <a:buFont typeface="Arial"/>
              <a:buChar char="•"/>
              <a:defRPr/>
            </a:pPr>
            <a:endParaRPr lang="en-US" dirty="0"/>
          </a:p>
          <a:p>
            <a:pPr indent="-342900" defTabSz="457200">
              <a:lnSpc>
                <a:spcPct val="120000"/>
              </a:lnSpc>
              <a:spcBef>
                <a:spcPts val="0"/>
              </a:spcBef>
              <a:buClrTx/>
              <a:buSzTx/>
              <a:buFont typeface="Arial"/>
              <a:buChar char="•"/>
              <a:defRPr/>
            </a:pPr>
            <a:r>
              <a:rPr lang="en-US" dirty="0" smtClean="0"/>
              <a:t>The </a:t>
            </a:r>
            <a:r>
              <a:rPr lang="en-US" dirty="0"/>
              <a:t>med cart was draped and set up to resemble a portable bar. On it were a very nice glass (with ice), shot glass and bottle of Jack Daniels. The MA would come to the resident</a:t>
            </a:r>
            <a:r>
              <a:rPr lang="ja-JP" altLang="en-US" dirty="0">
                <a:latin typeface="Arial"/>
              </a:rPr>
              <a:t>’</a:t>
            </a:r>
            <a:r>
              <a:rPr lang="en-US" dirty="0"/>
              <a:t>s room and pour one shot, remove the drape and wipe down the top of the med cart/bar with a wet towel and chat the resident up a bit. If the resident requested a second shot, the same routine was followed by the MA. This was charted in the MAR for tracking purposes and for updating the FNP.</a:t>
            </a:r>
          </a:p>
          <a:p>
            <a:pPr>
              <a:lnSpc>
                <a:spcPct val="120000"/>
              </a:lnSpc>
              <a:buNone/>
              <a:defRPr/>
            </a:pPr>
            <a:endParaRPr lang="en-US" dirty="0"/>
          </a:p>
          <a:p>
            <a:pPr>
              <a:lnSpc>
                <a:spcPct val="120000"/>
              </a:lnSpc>
              <a:buNone/>
              <a:defRPr/>
            </a:pPr>
            <a:r>
              <a:rPr lang="en-US" dirty="0"/>
              <a:t>It was reported on 2/20/13, the intervention continues to be successful and usually one shot is satisfactory. </a:t>
            </a:r>
          </a:p>
          <a:p>
            <a:endParaRPr lang="en-US" dirty="0"/>
          </a:p>
          <a:p>
            <a:endParaRPr lang="en-US" dirty="0"/>
          </a:p>
          <a:p>
            <a:pPr>
              <a:buNone/>
              <a:defRPr/>
            </a:pPr>
            <a:endParaRPr lang="en-US" dirty="0"/>
          </a:p>
          <a:p>
            <a:endParaRPr lang="en-US" dirty="0"/>
          </a:p>
        </p:txBody>
      </p:sp>
    </p:spTree>
    <p:extLst>
      <p:ext uri="{BB962C8B-B14F-4D97-AF65-F5344CB8AC3E}">
        <p14:creationId xmlns="" xmlns:p14="http://schemas.microsoft.com/office/powerpoint/2010/main" val="3799197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4"/>
            <a:ext cx="7024744" cy="904653"/>
          </a:xfrm>
        </p:spPr>
        <p:txBody>
          <a:bodyPr/>
          <a:lstStyle/>
          <a:p>
            <a:r>
              <a:rPr lang="en-US" dirty="0" smtClean="0"/>
              <a:t>Meet Rose Wilson</a:t>
            </a:r>
            <a:endParaRPr lang="en-US" dirty="0"/>
          </a:p>
        </p:txBody>
      </p:sp>
      <p:sp>
        <p:nvSpPr>
          <p:cNvPr id="4" name="Content Placeholder 3"/>
          <p:cNvSpPr>
            <a:spLocks noGrp="1"/>
          </p:cNvSpPr>
          <p:nvPr>
            <p:ph sz="quarter" idx="14"/>
          </p:nvPr>
        </p:nvSpPr>
        <p:spPr>
          <a:xfrm>
            <a:off x="4645153" y="2313432"/>
            <a:ext cx="3653459" cy="3776818"/>
          </a:xfrm>
        </p:spPr>
        <p:txBody>
          <a:bodyPr>
            <a:normAutofit fontScale="70000" lnSpcReduction="20000"/>
          </a:bodyPr>
          <a:lstStyle/>
          <a:p>
            <a:r>
              <a:rPr lang="en-US" dirty="0"/>
              <a:t>Married </a:t>
            </a:r>
            <a:r>
              <a:rPr lang="en-US" dirty="0" smtClean="0"/>
              <a:t>her </a:t>
            </a:r>
            <a:r>
              <a:rPr lang="en-US" dirty="0"/>
              <a:t>high school </a:t>
            </a:r>
            <a:r>
              <a:rPr lang="en-US" dirty="0" smtClean="0"/>
              <a:t>sweetheart right after high school and was married </a:t>
            </a:r>
            <a:r>
              <a:rPr lang="en-US" dirty="0"/>
              <a:t>for 35  years</a:t>
            </a:r>
            <a:r>
              <a:rPr lang="en-US" dirty="0" smtClean="0"/>
              <a:t>.</a:t>
            </a:r>
          </a:p>
          <a:p>
            <a:r>
              <a:rPr lang="en-US" dirty="0" smtClean="0"/>
              <a:t>Husband died in a car accident. </a:t>
            </a:r>
            <a:endParaRPr lang="en-US" dirty="0"/>
          </a:p>
          <a:p>
            <a:r>
              <a:rPr lang="en-US" dirty="0"/>
              <a:t>Has 3 children, 14 grandchildren, and </a:t>
            </a:r>
            <a:r>
              <a:rPr lang="en-US" dirty="0" smtClean="0"/>
              <a:t>1 </a:t>
            </a:r>
            <a:r>
              <a:rPr lang="en-US" dirty="0"/>
              <a:t>great-</a:t>
            </a:r>
            <a:r>
              <a:rPr lang="en-US" dirty="0" smtClean="0"/>
              <a:t>grandchild on the way.</a:t>
            </a:r>
            <a:endParaRPr lang="en-US" dirty="0"/>
          </a:p>
          <a:p>
            <a:r>
              <a:rPr lang="en-US" dirty="0" smtClean="0"/>
              <a:t>After death of her  husband,</a:t>
            </a:r>
            <a:r>
              <a:rPr lang="en-US" dirty="0"/>
              <a:t> </a:t>
            </a:r>
            <a:r>
              <a:rPr lang="en-US" dirty="0" smtClean="0"/>
              <a:t>she completed nursing school and is a </a:t>
            </a:r>
            <a:r>
              <a:rPr lang="en-US" dirty="0"/>
              <a:t>r</a:t>
            </a:r>
            <a:r>
              <a:rPr lang="en-US" dirty="0" smtClean="0"/>
              <a:t>etired RN.</a:t>
            </a:r>
          </a:p>
          <a:p>
            <a:r>
              <a:rPr lang="en-US" dirty="0" smtClean="0"/>
              <a:t>Rose lives in an assisted living facility.</a:t>
            </a:r>
          </a:p>
          <a:p>
            <a:r>
              <a:rPr lang="en-US" dirty="0" smtClean="0"/>
              <a:t>History of depression</a:t>
            </a:r>
          </a:p>
        </p:txBody>
      </p:sp>
      <p:pic>
        <p:nvPicPr>
          <p:cNvPr id="6" name="Content Placeholder 5"/>
          <p:cNvPicPr>
            <a:picLocks noGrp="1" noChangeAspect="1"/>
          </p:cNvPicPr>
          <p:nvPr>
            <p:ph sz="quarter" idx="13"/>
          </p:nvPr>
        </p:nvPicPr>
        <p:blipFill>
          <a:blip r:embed="rId3"/>
          <a:srcRect l="-22334" r="-22334"/>
          <a:stretch>
            <a:fillRect/>
          </a:stretch>
        </p:blipFill>
        <p:spPr/>
      </p:pic>
    </p:spTree>
    <p:extLst>
      <p:ext uri="{BB962C8B-B14F-4D97-AF65-F5344CB8AC3E}">
        <p14:creationId xmlns="" xmlns:p14="http://schemas.microsoft.com/office/powerpoint/2010/main" val="2703703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042988" y="1135380"/>
          <a:ext cx="6777035" cy="5144609"/>
        </p:xfrm>
        <a:graphic>
          <a:graphicData uri="http://schemas.openxmlformats.org/drawingml/2006/table">
            <a:tbl>
              <a:tblPr firstRow="1" bandRow="1">
                <a:tableStyleId>{6E25E649-3F16-4E02-A733-19D2CDBF48F0}</a:tableStyleId>
              </a:tblPr>
              <a:tblGrid>
                <a:gridCol w="1212532"/>
                <a:gridCol w="1498282"/>
                <a:gridCol w="1355407"/>
                <a:gridCol w="1355407"/>
                <a:gridCol w="1355407"/>
              </a:tblGrid>
              <a:tr h="394439">
                <a:tc gridSpan="5">
                  <a:txBody>
                    <a:bodyPr/>
                    <a:lstStyle/>
                    <a:p>
                      <a:r>
                        <a:rPr lang="en-US" dirty="0" smtClean="0"/>
                        <a:t>Risk</a:t>
                      </a:r>
                      <a:r>
                        <a:rPr lang="en-US" baseline="0" dirty="0" smtClean="0"/>
                        <a:t> : Responsibility  ~ The Escalating Line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05381">
                <a:tc>
                  <a:txBody>
                    <a:bodyPr/>
                    <a:lstStyle/>
                    <a:p>
                      <a:endParaRPr lang="en-US" sz="1400" dirty="0" smtClean="0"/>
                    </a:p>
                    <a:p>
                      <a:r>
                        <a:rPr lang="en-US" sz="1400" dirty="0" smtClean="0"/>
                        <a:t>High Risk</a:t>
                      </a:r>
                      <a:r>
                        <a:rPr lang="en-US" sz="1400" baseline="0" dirty="0" smtClean="0"/>
                        <a:t> </a:t>
                      </a:r>
                    </a:p>
                    <a:p>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94439">
                <a:tc>
                  <a:txBody>
                    <a:bodyPr/>
                    <a:lstStyle/>
                    <a:p>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4439">
                <a:tc>
                  <a:txBody>
                    <a:bodyPr/>
                    <a:lstStyle/>
                    <a:p>
                      <a:endParaRPr lang="en-US" sz="1400"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551134">
                <a:tc>
                  <a:txBody>
                    <a:bodyPr/>
                    <a:lstStyle/>
                    <a:p>
                      <a:r>
                        <a:rPr lang="en-US" sz="1400" dirty="0" smtClean="0"/>
                        <a:t>Moderate</a:t>
                      </a:r>
                    </a:p>
                    <a:p>
                      <a:r>
                        <a:rPr lang="en-US" sz="1400" dirty="0" smtClean="0"/>
                        <a:t> Risk</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9443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94439">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944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Basic Need </a:t>
                      </a:r>
                    </a:p>
                    <a:p>
                      <a:endParaRPr lang="en-US" sz="1400" dirty="0"/>
                    </a:p>
                  </a:txBody>
                  <a:tcPr/>
                </a:tc>
                <a:tc gridSpan="3">
                  <a:txBody>
                    <a:bodyPr/>
                    <a:lstStyle/>
                    <a:p>
                      <a:r>
                        <a:rPr lang="en-US" sz="1400" dirty="0" smtClean="0"/>
                        <a:t>         </a:t>
                      </a:r>
                      <a:r>
                        <a:rPr lang="en-US" sz="1400" dirty="0" smtClean="0">
                          <a:latin typeface="Times New Roman"/>
                          <a:cs typeface="Times New Roman"/>
                        </a:rPr>
                        <a:t>←</a:t>
                      </a:r>
                      <a:r>
                        <a:rPr lang="en-US" sz="1400" dirty="0" smtClean="0"/>
                        <a:t>Staff Action in </a:t>
                      </a:r>
                      <a:r>
                        <a:rPr lang="en-US" sz="1400" baseline="0" dirty="0" smtClean="0"/>
                        <a:t> Response to Need</a:t>
                      </a:r>
                      <a:r>
                        <a:rPr lang="en-US" sz="1400" baseline="0" dirty="0" smtClean="0">
                          <a:latin typeface="Century Gothic"/>
                        </a:rPr>
                        <a:t>→</a:t>
                      </a:r>
                      <a:endParaRPr lang="en-US" sz="1400"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tr>
              <a:tr h="394439">
                <a:tc>
                  <a:txBody>
                    <a:bodyPr/>
                    <a:lstStyle/>
                    <a:p>
                      <a:r>
                        <a:rPr lang="en-US" sz="1400" dirty="0" smtClean="0"/>
                        <a:t>                         </a:t>
                      </a:r>
                      <a:endParaRPr lang="en-US" sz="1400" dirty="0"/>
                    </a:p>
                  </a:txBody>
                  <a:tcPr/>
                </a:tc>
                <a:tc>
                  <a:txBody>
                    <a:bodyPr/>
                    <a:lstStyle/>
                    <a:p>
                      <a:r>
                        <a:rPr lang="en-US" sz="1400" b="1" dirty="0" smtClean="0"/>
                        <a:t>Offer</a:t>
                      </a:r>
                    </a:p>
                    <a:p>
                      <a:r>
                        <a:rPr lang="en-US" sz="1400" dirty="0" smtClean="0"/>
                        <a:t>Routine</a:t>
                      </a:r>
                    </a:p>
                    <a:p>
                      <a:r>
                        <a:rPr lang="en-US" sz="1400" dirty="0" smtClean="0"/>
                        <a:t>Planning</a:t>
                      </a:r>
                      <a:endParaRPr lang="en-US" sz="1400" dirty="0"/>
                    </a:p>
                  </a:txBody>
                  <a:tcPr/>
                </a:tc>
                <a:tc>
                  <a:txBody>
                    <a:bodyPr/>
                    <a:lstStyle/>
                    <a:p>
                      <a:r>
                        <a:rPr lang="en-US" sz="1400" b="1" dirty="0" smtClean="0"/>
                        <a:t>Encourage</a:t>
                      </a:r>
                    </a:p>
                    <a:p>
                      <a:r>
                        <a:rPr lang="en-US" sz="1400" dirty="0" smtClean="0"/>
                        <a:t>More</a:t>
                      </a:r>
                      <a:r>
                        <a:rPr lang="en-US" sz="1400" baseline="0" dirty="0" smtClean="0"/>
                        <a:t> Problem Solving</a:t>
                      </a:r>
                      <a:endParaRPr lang="en-US" sz="1400" dirty="0"/>
                    </a:p>
                  </a:txBody>
                  <a:tcPr/>
                </a:tc>
                <a:tc>
                  <a:txBody>
                    <a:bodyPr/>
                    <a:lstStyle/>
                    <a:p>
                      <a:r>
                        <a:rPr lang="en-US" sz="1400" b="1" dirty="0" smtClean="0"/>
                        <a:t>Motivate</a:t>
                      </a:r>
                    </a:p>
                    <a:p>
                      <a:r>
                        <a:rPr lang="en-US" sz="1400" b="0" dirty="0" smtClean="0"/>
                        <a:t>Explaining</a:t>
                      </a:r>
                      <a:r>
                        <a:rPr lang="en-US" sz="1400" b="0" baseline="0" dirty="0" smtClean="0"/>
                        <a:t> Consequences</a:t>
                      </a:r>
                    </a:p>
                    <a:p>
                      <a:r>
                        <a:rPr lang="en-US" sz="1400" b="0" baseline="0" dirty="0" smtClean="0"/>
                        <a:t>Additional Resources</a:t>
                      </a:r>
                      <a:endParaRPr lang="en-US" sz="1400" b="0" dirty="0" smtClean="0"/>
                    </a:p>
                    <a:p>
                      <a:endParaRPr lang="en-US" sz="1400" dirty="0"/>
                    </a:p>
                  </a:txBody>
                  <a:tcPr/>
                </a:tc>
                <a:tc>
                  <a:txBody>
                    <a:bodyPr/>
                    <a:lstStyle/>
                    <a:p>
                      <a:endParaRPr lang="en-US" dirty="0"/>
                    </a:p>
                  </a:txBody>
                  <a:tcPr/>
                </a:tc>
              </a:tr>
            </a:tbl>
          </a:graphicData>
        </a:graphic>
      </p:graphicFrame>
      <p:cxnSp>
        <p:nvCxnSpPr>
          <p:cNvPr id="10" name="Straight Arrow Connector 9"/>
          <p:cNvCxnSpPr/>
          <p:nvPr/>
        </p:nvCxnSpPr>
        <p:spPr>
          <a:xfrm flipV="1">
            <a:off x="2214880" y="1744980"/>
            <a:ext cx="0" cy="2870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2214880" y="4676140"/>
            <a:ext cx="40538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V="1">
            <a:off x="2235200" y="2174240"/>
            <a:ext cx="3495040" cy="24714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6"/>
            <a:ext cx="7024744" cy="704276"/>
          </a:xfrm>
        </p:spPr>
        <p:txBody>
          <a:bodyPr/>
          <a:lstStyle/>
          <a:p>
            <a:r>
              <a:rPr lang="en-US" dirty="0" smtClean="0"/>
              <a:t>Root Cause Analysis Steps</a:t>
            </a:r>
            <a:endParaRPr lang="en-US" dirty="0"/>
          </a:p>
        </p:txBody>
      </p:sp>
      <p:pic>
        <p:nvPicPr>
          <p:cNvPr id="4" name="Content Placeholder 3"/>
          <p:cNvPicPr>
            <a:picLocks noGrp="1" noChangeAspect="1"/>
          </p:cNvPicPr>
          <p:nvPr>
            <p:ph idx="1"/>
          </p:nvPr>
        </p:nvPicPr>
        <p:blipFill rotWithShape="1">
          <a:blip r:embed="rId2"/>
          <a:srcRect l="-7" t="19327" r="7"/>
          <a:stretch/>
        </p:blipFill>
        <p:spPr>
          <a:xfrm>
            <a:off x="1042988" y="1731963"/>
            <a:ext cx="6777037" cy="4100512"/>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3126"/>
            <a:ext cx="8229600" cy="792162"/>
          </a:xfrm>
        </p:spPr>
        <p:txBody>
          <a:bodyPr>
            <a:noAutofit/>
          </a:bodyPr>
          <a:lstStyle/>
          <a:p>
            <a:r>
              <a:rPr lang="en-US" sz="3200" dirty="0" smtClean="0"/>
              <a:t>Evaluate Situation</a:t>
            </a:r>
            <a:endParaRPr lang="en-US"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58551587"/>
              </p:ext>
            </p:extLst>
          </p:nvPr>
        </p:nvGraphicFramePr>
        <p:xfrm>
          <a:off x="304800" y="10668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4114220" y="2913462"/>
            <a:ext cx="1138411" cy="1682153"/>
          </a:xfrm>
          <a:prstGeom prst="rect">
            <a:avLst/>
          </a:prstGeom>
        </p:spPr>
      </p:pic>
    </p:spTree>
    <p:extLst>
      <p:ext uri="{BB962C8B-B14F-4D97-AF65-F5344CB8AC3E}">
        <p14:creationId xmlns="" xmlns:p14="http://schemas.microsoft.com/office/powerpoint/2010/main" val="1871497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b="1" dirty="0">
                <a:latin typeface="+mn-lt"/>
                <a:cs typeface="Arial" pitchFamily="34" charset="0"/>
              </a:rPr>
              <a:t>Managed </a:t>
            </a:r>
            <a:r>
              <a:rPr lang="en-US" b="1" dirty="0" smtClean="0">
                <a:latin typeface="+mn-lt"/>
                <a:cs typeface="Arial" pitchFamily="34" charset="0"/>
              </a:rPr>
              <a:t>Risk 411-054-0036   </a:t>
            </a:r>
            <a:endParaRPr lang="en-US" b="1" dirty="0">
              <a:latin typeface="+mn-lt"/>
              <a:cs typeface="Arial" pitchFamily="34" charset="0"/>
            </a:endParaRPr>
          </a:p>
        </p:txBody>
      </p:sp>
      <p:sp>
        <p:nvSpPr>
          <p:cNvPr id="122883" name="Rectangle 3"/>
          <p:cNvSpPr>
            <a:spLocks noGrp="1" noChangeArrowheads="1"/>
          </p:cNvSpPr>
          <p:nvPr>
            <p:ph sz="quarter" idx="4294967295"/>
          </p:nvPr>
        </p:nvSpPr>
        <p:spPr>
          <a:xfrm>
            <a:off x="457200" y="2249426"/>
            <a:ext cx="4038600" cy="4525963"/>
          </a:xfrm>
          <a:prstGeom prst="rect">
            <a:avLst/>
          </a:prstGeom>
        </p:spPr>
        <p:txBody>
          <a:bodyPr>
            <a:normAutofit/>
          </a:bodyPr>
          <a:lstStyle/>
          <a:p>
            <a:pPr>
              <a:buFont typeface="Wingdings" pitchFamily="2" charset="2"/>
              <a:buNone/>
            </a:pPr>
            <a:r>
              <a:rPr lang="en-US" sz="2800" b="1" u="sng" dirty="0" smtClean="0">
                <a:latin typeface="Arial Unicode MS" pitchFamily="34" charset="-128"/>
                <a:ea typeface="Arial Unicode MS" pitchFamily="34" charset="-128"/>
                <a:cs typeface="Arial Unicode MS" pitchFamily="34" charset="-128"/>
              </a:rPr>
              <a:t>Used </a:t>
            </a:r>
            <a:r>
              <a:rPr lang="en-US" sz="2800" b="1" u="sng" dirty="0">
                <a:latin typeface="Arial Unicode MS" pitchFamily="34" charset="-128"/>
                <a:ea typeface="Arial Unicode MS" pitchFamily="34" charset="-128"/>
                <a:cs typeface="Arial Unicode MS" pitchFamily="34" charset="-128"/>
              </a:rPr>
              <a:t>when</a:t>
            </a:r>
          </a:p>
          <a:p>
            <a:pPr>
              <a:lnSpc>
                <a:spcPct val="120000"/>
              </a:lnSpc>
              <a:spcBef>
                <a:spcPct val="30000"/>
              </a:spcBef>
              <a:buSzPct val="90000"/>
              <a:buFont typeface="Wingdings" pitchFamily="2" charset="2"/>
              <a:buChar char="Ø"/>
            </a:pPr>
            <a:r>
              <a:rPr lang="en-US" sz="2800" dirty="0">
                <a:latin typeface="Arial Unicode MS" pitchFamily="34" charset="-128"/>
                <a:ea typeface="Arial Unicode MS" pitchFamily="34" charset="-128"/>
                <a:cs typeface="Arial Unicode MS" pitchFamily="34" charset="-128"/>
              </a:rPr>
              <a:t>Harm is likely</a:t>
            </a:r>
          </a:p>
          <a:p>
            <a:pPr>
              <a:buSzPct val="90000"/>
              <a:buFont typeface="Wingdings" pitchFamily="2" charset="2"/>
              <a:buChar char="Ø"/>
            </a:pPr>
            <a:r>
              <a:rPr lang="en-US" sz="2800" dirty="0">
                <a:latin typeface="Arial Unicode MS" pitchFamily="34" charset="-128"/>
                <a:ea typeface="Arial Unicode MS" pitchFamily="34" charset="-128"/>
                <a:cs typeface="Arial Unicode MS" pitchFamily="34" charset="-128"/>
              </a:rPr>
              <a:t>Harm is substantial</a:t>
            </a:r>
          </a:p>
          <a:p>
            <a:pPr>
              <a:lnSpc>
                <a:spcPct val="75000"/>
              </a:lnSpc>
              <a:spcBef>
                <a:spcPct val="50000"/>
              </a:spcBef>
              <a:buSzPct val="90000"/>
              <a:buFont typeface="Wingdings" pitchFamily="2" charset="2"/>
              <a:buChar char="Ø"/>
            </a:pPr>
            <a:r>
              <a:rPr lang="en-US" sz="2800" dirty="0">
                <a:latin typeface="Arial Unicode MS" pitchFamily="34" charset="-128"/>
                <a:ea typeface="Arial Unicode MS" pitchFamily="34" charset="-128"/>
                <a:cs typeface="Arial Unicode MS" pitchFamily="34" charset="-128"/>
              </a:rPr>
              <a:t>Parties disagree about service plan</a:t>
            </a:r>
          </a:p>
          <a:p>
            <a:pPr>
              <a:buFont typeface="Wingdings" pitchFamily="2" charset="2"/>
              <a:buNone/>
            </a:pPr>
            <a:endParaRPr lang="en-US" dirty="0"/>
          </a:p>
        </p:txBody>
      </p:sp>
      <p:sp>
        <p:nvSpPr>
          <p:cNvPr id="122884" name="Rectangle 4"/>
          <p:cNvSpPr>
            <a:spLocks noGrp="1" noChangeArrowheads="1"/>
          </p:cNvSpPr>
          <p:nvPr>
            <p:ph sz="quarter" idx="4294967295"/>
          </p:nvPr>
        </p:nvSpPr>
        <p:spPr>
          <a:xfrm>
            <a:off x="4648200" y="2249426"/>
            <a:ext cx="4038600" cy="4525963"/>
          </a:xfrm>
          <a:prstGeom prst="rect">
            <a:avLst/>
          </a:prstGeom>
        </p:spPr>
        <p:txBody>
          <a:bodyPr>
            <a:normAutofit/>
          </a:bodyPr>
          <a:lstStyle/>
          <a:p>
            <a:pPr>
              <a:buFont typeface="Wingdings" pitchFamily="2" charset="2"/>
              <a:buNone/>
            </a:pPr>
            <a:r>
              <a:rPr lang="en-US" sz="2800" b="1" u="sng" dirty="0">
                <a:latin typeface="Arial Unicode MS" pitchFamily="34" charset="-128"/>
                <a:ea typeface="Arial Unicode MS" pitchFamily="34" charset="-128"/>
                <a:cs typeface="Arial Unicode MS" pitchFamily="34" charset="-128"/>
              </a:rPr>
              <a:t>What it’s not</a:t>
            </a:r>
          </a:p>
          <a:p>
            <a:pPr>
              <a:buClr>
                <a:schemeClr val="hlink"/>
              </a:buClr>
              <a:buSzTx/>
              <a:buFont typeface="Wingdings" pitchFamily="2" charset="2"/>
              <a:buChar char="Ø"/>
            </a:pPr>
            <a:r>
              <a:rPr lang="en-US" sz="2800" dirty="0" smtClean="0">
                <a:latin typeface="Arial Unicode MS" pitchFamily="34" charset="-128"/>
                <a:ea typeface="Arial Unicode MS" pitchFamily="34" charset="-128"/>
                <a:cs typeface="Arial Unicode MS" pitchFamily="34" charset="-128"/>
              </a:rPr>
              <a:t>A </a:t>
            </a:r>
            <a:r>
              <a:rPr lang="en-US" sz="2800" dirty="0">
                <a:latin typeface="Arial Unicode MS" pitchFamily="34" charset="-128"/>
                <a:ea typeface="Arial Unicode MS" pitchFamily="34" charset="-128"/>
                <a:cs typeface="Arial Unicode MS" pitchFamily="34" charset="-128"/>
              </a:rPr>
              <a:t>contract</a:t>
            </a:r>
          </a:p>
          <a:p>
            <a:pPr>
              <a:buClr>
                <a:schemeClr val="hlink"/>
              </a:buClr>
              <a:buSzTx/>
              <a:buFont typeface="Wingdings" pitchFamily="2" charset="2"/>
              <a:buChar char="Ø"/>
            </a:pPr>
            <a:r>
              <a:rPr lang="en-US" sz="2800" dirty="0" smtClean="0">
                <a:latin typeface="Arial Unicode MS" pitchFamily="34" charset="-128"/>
                <a:ea typeface="Arial Unicode MS" pitchFamily="34" charset="-128"/>
                <a:cs typeface="Arial Unicode MS" pitchFamily="34" charset="-128"/>
              </a:rPr>
              <a:t>A </a:t>
            </a:r>
            <a:r>
              <a:rPr lang="en-US" sz="2800" dirty="0">
                <a:latin typeface="Arial Unicode MS" pitchFamily="34" charset="-128"/>
                <a:ea typeface="Arial Unicode MS" pitchFamily="34" charset="-128"/>
                <a:cs typeface="Arial Unicode MS" pitchFamily="34" charset="-128"/>
              </a:rPr>
              <a:t>waiver of </a:t>
            </a:r>
            <a:r>
              <a:rPr lang="en-US" sz="2800" dirty="0" smtClean="0">
                <a:latin typeface="Arial Unicode MS" pitchFamily="34" charset="-128"/>
                <a:ea typeface="Arial Unicode MS" pitchFamily="34" charset="-128"/>
                <a:cs typeface="Arial Unicode MS" pitchFamily="34" charset="-128"/>
              </a:rPr>
              <a:t>liability</a:t>
            </a:r>
          </a:p>
          <a:p>
            <a:pPr>
              <a:buClr>
                <a:schemeClr val="hlink"/>
              </a:buClr>
              <a:buSzTx/>
              <a:buFont typeface="Wingdings" pitchFamily="2" charset="2"/>
              <a:buChar char="Ø"/>
            </a:pPr>
            <a:r>
              <a:rPr lang="en-US" sz="2800" dirty="0" smtClean="0">
                <a:latin typeface="Arial Unicode MS" pitchFamily="34" charset="-128"/>
                <a:ea typeface="Arial Unicode MS" pitchFamily="34" charset="-128"/>
                <a:cs typeface="Arial Unicode MS" pitchFamily="34" charset="-128"/>
              </a:rPr>
              <a:t>A </a:t>
            </a:r>
            <a:r>
              <a:rPr lang="en-US" sz="2800" dirty="0">
                <a:latin typeface="Arial Unicode MS" pitchFamily="34" charset="-128"/>
                <a:ea typeface="Arial Unicode MS" pitchFamily="34" charset="-128"/>
                <a:cs typeface="Arial Unicode MS" pitchFamily="34" charset="-128"/>
              </a:rPr>
              <a:t>legal defense </a:t>
            </a:r>
            <a:r>
              <a:rPr lang="en-US" sz="2800" dirty="0" smtClean="0">
                <a:latin typeface="Arial Unicode MS" pitchFamily="34" charset="-128"/>
                <a:ea typeface="Arial Unicode MS" pitchFamily="34" charset="-128"/>
                <a:cs typeface="Arial Unicode MS" pitchFamily="34" charset="-128"/>
              </a:rPr>
              <a:t>tool</a:t>
            </a:r>
          </a:p>
          <a:p>
            <a:pPr>
              <a:buClr>
                <a:schemeClr val="hlink"/>
              </a:buClr>
              <a:buSzTx/>
              <a:buFont typeface="Wingdings" pitchFamily="2" charset="2"/>
              <a:buChar char="Ø"/>
            </a:pPr>
            <a:r>
              <a:rPr lang="en-US" sz="2800" dirty="0" smtClean="0">
                <a:latin typeface="Arial Unicode MS" pitchFamily="34" charset="-128"/>
                <a:ea typeface="Arial Unicode MS" pitchFamily="34" charset="-128"/>
                <a:cs typeface="Arial Unicode MS" pitchFamily="34" charset="-128"/>
              </a:rPr>
              <a:t>It </a:t>
            </a:r>
            <a:r>
              <a:rPr lang="en-US" sz="2800" dirty="0">
                <a:latin typeface="Arial Unicode MS" pitchFamily="34" charset="-128"/>
                <a:ea typeface="Arial Unicode MS" pitchFamily="34" charset="-128"/>
                <a:cs typeface="Arial Unicode MS" pitchFamily="34" charset="-128"/>
              </a:rPr>
              <a:t>is not a tool to get the provider off the </a:t>
            </a:r>
            <a:r>
              <a:rPr lang="en-US" sz="2800" dirty="0" smtClean="0">
                <a:latin typeface="Arial Unicode MS" pitchFamily="34" charset="-128"/>
                <a:ea typeface="Arial Unicode MS" pitchFamily="34" charset="-128"/>
                <a:cs typeface="Arial Unicode MS" pitchFamily="34" charset="-128"/>
              </a:rPr>
              <a:t>hook!</a:t>
            </a:r>
            <a:endParaRPr lang="en-US" sz="2800" dirty="0">
              <a:latin typeface="Arial Unicode MS" pitchFamily="34" charset="-128"/>
              <a:ea typeface="Arial Unicode MS" pitchFamily="34" charset="-128"/>
              <a:cs typeface="Arial Unicode MS" pitchFamily="34" charset="-128"/>
            </a:endParaRPr>
          </a:p>
          <a:p>
            <a:pPr>
              <a:buFont typeface="Wingdings" pitchFamily="2" charset="2"/>
              <a:buNone/>
            </a:pPr>
            <a:endParaRPr lang="en-US" sz="3200" dirty="0">
              <a:latin typeface="Arial" pitchFamily="34" charset="0"/>
              <a:cs typeface="Arial" pitchFamily="34" charset="0"/>
            </a:endParaRPr>
          </a:p>
        </p:txBody>
      </p:sp>
    </p:spTree>
    <p:extLst>
      <p:ext uri="{BB962C8B-B14F-4D97-AF65-F5344CB8AC3E}">
        <p14:creationId xmlns="" xmlns:p14="http://schemas.microsoft.com/office/powerpoint/2010/main" val="4008842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1" y="808241"/>
            <a:ext cx="7024744" cy="1362425"/>
          </a:xfrm>
        </p:spPr>
        <p:txBody>
          <a:bodyPr>
            <a:normAutofit/>
          </a:bodyPr>
          <a:lstStyle/>
          <a:p>
            <a:r>
              <a:rPr lang="en-US" b="1" dirty="0"/>
              <a:t>Negotiated/Managed Risk Agreements</a:t>
            </a:r>
            <a:endParaRPr lang="en-US" dirty="0"/>
          </a:p>
        </p:txBody>
      </p:sp>
      <p:sp>
        <p:nvSpPr>
          <p:cNvPr id="7" name="Text Placeholder 6"/>
          <p:cNvSpPr>
            <a:spLocks noGrp="1"/>
          </p:cNvSpPr>
          <p:nvPr>
            <p:ph type="body" idx="1"/>
          </p:nvPr>
        </p:nvSpPr>
        <p:spPr/>
        <p:txBody>
          <a:bodyPr/>
          <a:lstStyle/>
          <a:p>
            <a:r>
              <a:rPr lang="en-US" dirty="0">
                <a:cs typeface="Arial" pitchFamily="34" charset="0"/>
              </a:rPr>
              <a:t>Social </a:t>
            </a:r>
            <a:r>
              <a:rPr lang="en-US" dirty="0" smtClean="0">
                <a:cs typeface="Arial" pitchFamily="34" charset="0"/>
              </a:rPr>
              <a:t>Ethics</a:t>
            </a:r>
            <a:endParaRPr lang="en-US" dirty="0">
              <a:cs typeface="Arial" pitchFamily="34" charset="0"/>
            </a:endParaRPr>
          </a:p>
        </p:txBody>
      </p:sp>
      <p:sp>
        <p:nvSpPr>
          <p:cNvPr id="5" name="Content Placeholder 4"/>
          <p:cNvSpPr>
            <a:spLocks noGrp="1"/>
          </p:cNvSpPr>
          <p:nvPr>
            <p:ph sz="half" idx="2"/>
          </p:nvPr>
        </p:nvSpPr>
        <p:spPr/>
        <p:txBody>
          <a:bodyPr>
            <a:normAutofit/>
          </a:bodyPr>
          <a:lstStyle/>
          <a:p>
            <a:pPr>
              <a:lnSpc>
                <a:spcPct val="90000"/>
              </a:lnSpc>
              <a:buFont typeface="Wingdings" charset="2"/>
              <a:buChar char="ü"/>
            </a:pPr>
            <a:r>
              <a:rPr lang="en-US" dirty="0" smtClean="0">
                <a:solidFill>
                  <a:schemeClr val="tx1"/>
                </a:solidFill>
                <a:cs typeface="Arial" pitchFamily="34" charset="0"/>
              </a:rPr>
              <a:t>Communication</a:t>
            </a:r>
            <a:endParaRPr lang="en-US" dirty="0">
              <a:solidFill>
                <a:schemeClr val="tx1"/>
              </a:solidFill>
              <a:cs typeface="Arial" pitchFamily="34" charset="0"/>
            </a:endParaRPr>
          </a:p>
          <a:p>
            <a:pPr>
              <a:lnSpc>
                <a:spcPct val="90000"/>
              </a:lnSpc>
              <a:buFont typeface="Wingdings" charset="2"/>
              <a:buChar char="ü"/>
            </a:pPr>
            <a:endParaRPr lang="en-US" dirty="0">
              <a:solidFill>
                <a:schemeClr val="tx1"/>
              </a:solidFill>
              <a:cs typeface="Arial" pitchFamily="34" charset="0"/>
            </a:endParaRPr>
          </a:p>
          <a:p>
            <a:pPr>
              <a:lnSpc>
                <a:spcPct val="90000"/>
              </a:lnSpc>
              <a:buFont typeface="Wingdings" charset="2"/>
              <a:buChar char="ü"/>
            </a:pPr>
            <a:r>
              <a:rPr lang="en-US" dirty="0">
                <a:solidFill>
                  <a:schemeClr val="tx1"/>
                </a:solidFill>
                <a:cs typeface="Arial" pitchFamily="34" charset="0"/>
              </a:rPr>
              <a:t>Clarification</a:t>
            </a:r>
          </a:p>
          <a:p>
            <a:pPr>
              <a:lnSpc>
                <a:spcPct val="90000"/>
              </a:lnSpc>
              <a:buFont typeface="Wingdings" charset="2"/>
              <a:buChar char="ü"/>
            </a:pPr>
            <a:endParaRPr lang="en-US" dirty="0">
              <a:solidFill>
                <a:schemeClr val="tx1"/>
              </a:solidFill>
              <a:cs typeface="Arial" pitchFamily="34" charset="0"/>
            </a:endParaRPr>
          </a:p>
          <a:p>
            <a:pPr>
              <a:lnSpc>
                <a:spcPct val="90000"/>
              </a:lnSpc>
              <a:buFont typeface="Wingdings" charset="2"/>
              <a:buChar char="ü"/>
            </a:pPr>
            <a:r>
              <a:rPr lang="en-US" dirty="0">
                <a:solidFill>
                  <a:schemeClr val="tx1"/>
                </a:solidFill>
                <a:cs typeface="Arial" pitchFamily="34" charset="0"/>
              </a:rPr>
              <a:t>Resident centered</a:t>
            </a:r>
          </a:p>
          <a:p>
            <a:pPr>
              <a:lnSpc>
                <a:spcPct val="90000"/>
              </a:lnSpc>
              <a:buFont typeface="Wingdings" charset="2"/>
              <a:buChar char="ü"/>
            </a:pPr>
            <a:endParaRPr lang="en-US" dirty="0">
              <a:solidFill>
                <a:schemeClr val="tx1"/>
              </a:solidFill>
              <a:cs typeface="Arial" pitchFamily="34" charset="0"/>
            </a:endParaRPr>
          </a:p>
          <a:p>
            <a:pPr>
              <a:lnSpc>
                <a:spcPct val="90000"/>
              </a:lnSpc>
              <a:buFont typeface="Wingdings" charset="2"/>
              <a:buChar char="ü"/>
            </a:pPr>
            <a:r>
              <a:rPr lang="en-US" dirty="0">
                <a:solidFill>
                  <a:schemeClr val="tx1"/>
                </a:solidFill>
                <a:cs typeface="Arial" pitchFamily="34" charset="0"/>
              </a:rPr>
              <a:t>Consensus</a:t>
            </a:r>
          </a:p>
          <a:p>
            <a:endParaRPr lang="en-US" dirty="0"/>
          </a:p>
        </p:txBody>
      </p:sp>
      <p:sp>
        <p:nvSpPr>
          <p:cNvPr id="8" name="Text Placeholder 7"/>
          <p:cNvSpPr>
            <a:spLocks noGrp="1"/>
          </p:cNvSpPr>
          <p:nvPr>
            <p:ph type="body" sz="quarter" idx="3"/>
          </p:nvPr>
        </p:nvSpPr>
        <p:spPr/>
        <p:txBody>
          <a:bodyPr/>
          <a:lstStyle/>
          <a:p>
            <a:r>
              <a:rPr lang="en-US" dirty="0">
                <a:cs typeface="Arial" pitchFamily="34" charset="0"/>
              </a:rPr>
              <a:t>Formal </a:t>
            </a:r>
            <a:r>
              <a:rPr lang="en-US" dirty="0" smtClean="0">
                <a:cs typeface="Arial" pitchFamily="34" charset="0"/>
              </a:rPr>
              <a:t>Process</a:t>
            </a:r>
            <a:endParaRPr lang="en-US" dirty="0">
              <a:cs typeface="Arial" pitchFamily="34" charset="0"/>
            </a:endParaRPr>
          </a:p>
        </p:txBody>
      </p:sp>
      <p:sp>
        <p:nvSpPr>
          <p:cNvPr id="6" name="Content Placeholder 5"/>
          <p:cNvSpPr>
            <a:spLocks noGrp="1"/>
          </p:cNvSpPr>
          <p:nvPr>
            <p:ph sz="quarter" idx="4"/>
          </p:nvPr>
        </p:nvSpPr>
        <p:spPr>
          <a:xfrm>
            <a:off x="4645152" y="2974696"/>
            <a:ext cx="3419856" cy="3375751"/>
          </a:xfrm>
        </p:spPr>
        <p:txBody>
          <a:bodyPr>
            <a:normAutofit fontScale="77500" lnSpcReduction="20000"/>
          </a:bodyPr>
          <a:lstStyle/>
          <a:p>
            <a:pPr marL="609600" indent="-609600">
              <a:lnSpc>
                <a:spcPct val="120000"/>
              </a:lnSpc>
              <a:spcBef>
                <a:spcPct val="0"/>
              </a:spcBef>
              <a:buFont typeface="Wingdings" pitchFamily="2" charset="2"/>
              <a:buChar char="q"/>
            </a:pPr>
            <a:r>
              <a:rPr lang="en-US" dirty="0" smtClean="0">
                <a:cs typeface="Arial" pitchFamily="34" charset="0"/>
              </a:rPr>
              <a:t>Explain </a:t>
            </a:r>
            <a:r>
              <a:rPr lang="en-US" dirty="0">
                <a:cs typeface="Arial" pitchFamily="34" charset="0"/>
              </a:rPr>
              <a:t>cause/s of concern</a:t>
            </a:r>
          </a:p>
          <a:p>
            <a:pPr marL="609600" indent="-609600">
              <a:lnSpc>
                <a:spcPct val="120000"/>
              </a:lnSpc>
              <a:spcBef>
                <a:spcPct val="0"/>
              </a:spcBef>
              <a:buFont typeface="Wingdings" pitchFamily="2" charset="2"/>
              <a:buChar char="q"/>
            </a:pPr>
            <a:r>
              <a:rPr lang="en-US" dirty="0">
                <a:cs typeface="Arial" pitchFamily="34" charset="0"/>
              </a:rPr>
              <a:t>Describe probable negative outcome</a:t>
            </a:r>
          </a:p>
          <a:p>
            <a:pPr marL="609600" indent="-609600">
              <a:lnSpc>
                <a:spcPct val="120000"/>
              </a:lnSpc>
              <a:spcBef>
                <a:spcPct val="0"/>
              </a:spcBef>
              <a:buFont typeface="Wingdings" pitchFamily="2" charset="2"/>
              <a:buChar char="q"/>
            </a:pPr>
            <a:r>
              <a:rPr lang="en-US" dirty="0">
                <a:cs typeface="Arial" pitchFamily="34" charset="0"/>
              </a:rPr>
              <a:t>Describe what resident wants</a:t>
            </a:r>
          </a:p>
          <a:p>
            <a:pPr marL="609600" indent="-609600">
              <a:lnSpc>
                <a:spcPct val="120000"/>
              </a:lnSpc>
              <a:spcBef>
                <a:spcPct val="0"/>
              </a:spcBef>
              <a:buFont typeface="Wingdings" pitchFamily="2" charset="2"/>
              <a:buChar char="q"/>
            </a:pPr>
            <a:r>
              <a:rPr lang="en-US" dirty="0">
                <a:cs typeface="Arial" pitchFamily="34" charset="0"/>
              </a:rPr>
              <a:t>List alternatives to minimize risk</a:t>
            </a:r>
          </a:p>
          <a:p>
            <a:pPr marL="609600" indent="-609600">
              <a:lnSpc>
                <a:spcPct val="120000"/>
              </a:lnSpc>
              <a:spcBef>
                <a:spcPct val="0"/>
              </a:spcBef>
              <a:buFont typeface="Wingdings" pitchFamily="2" charset="2"/>
              <a:buChar char="q"/>
            </a:pPr>
            <a:r>
              <a:rPr lang="en-US" dirty="0">
                <a:cs typeface="Arial" pitchFamily="34" charset="0"/>
              </a:rPr>
              <a:t>Describe what facility and others will do</a:t>
            </a:r>
          </a:p>
          <a:p>
            <a:pPr marL="609600" indent="-609600">
              <a:lnSpc>
                <a:spcPct val="120000"/>
              </a:lnSpc>
              <a:spcBef>
                <a:spcPct val="0"/>
              </a:spcBef>
              <a:buFont typeface="Wingdings" pitchFamily="2" charset="2"/>
              <a:buChar char="q"/>
            </a:pPr>
            <a:r>
              <a:rPr lang="en-US" dirty="0">
                <a:cs typeface="Arial" pitchFamily="34" charset="0"/>
              </a:rPr>
              <a:t>Describe final agreement</a:t>
            </a:r>
          </a:p>
          <a:p>
            <a:pPr marL="68580" indent="0">
              <a:buNone/>
            </a:pPr>
            <a:endParaRPr lang="en-US" dirty="0"/>
          </a:p>
        </p:txBody>
      </p:sp>
    </p:spTree>
    <p:extLst>
      <p:ext uri="{BB962C8B-B14F-4D97-AF65-F5344CB8AC3E}">
        <p14:creationId xmlns="" xmlns:p14="http://schemas.microsoft.com/office/powerpoint/2010/main" val="1740507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Resident’s Rights	</a:t>
            </a:r>
            <a:endParaRPr lang="en-US" dirty="0"/>
          </a:p>
        </p:txBody>
      </p:sp>
      <p:pic>
        <p:nvPicPr>
          <p:cNvPr id="11" name="Content Placeholder 10"/>
          <p:cNvPicPr>
            <a:picLocks noGrp="1" noChangeAspect="1"/>
          </p:cNvPicPr>
          <p:nvPr>
            <p:ph idx="1"/>
          </p:nvPr>
        </p:nvPicPr>
        <p:blipFill>
          <a:blip r:embed="rId2"/>
          <a:srcRect t="11158" b="11158"/>
          <a:stretch>
            <a:fillRect/>
          </a:stretch>
        </p:blipFill>
        <p:spPr>
          <a:xfrm>
            <a:off x="1043493" y="3228112"/>
            <a:ext cx="5510200" cy="2852923"/>
          </a:xfrm>
        </p:spPr>
      </p:pic>
    </p:spTree>
    <p:extLst>
      <p:ext uri="{BB962C8B-B14F-4D97-AF65-F5344CB8AC3E}">
        <p14:creationId xmlns="" xmlns:p14="http://schemas.microsoft.com/office/powerpoint/2010/main" val="4142507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fontScale="90000"/>
          </a:bodyPr>
          <a:lstStyle/>
          <a:p>
            <a:r>
              <a:rPr lang="en-US" sz="4000" b="1" dirty="0"/>
              <a:t>Valid </a:t>
            </a:r>
            <a:r>
              <a:rPr lang="en-US" sz="4000" b="1" dirty="0" smtClean="0"/>
              <a:t>Managed </a:t>
            </a:r>
            <a:r>
              <a:rPr lang="en-US" sz="4000" b="1" dirty="0"/>
              <a:t>Risk Agreement</a:t>
            </a:r>
          </a:p>
        </p:txBody>
      </p:sp>
      <p:sp>
        <p:nvSpPr>
          <p:cNvPr id="159748" name="Rectangle 4"/>
          <p:cNvSpPr>
            <a:spLocks noGrp="1" noChangeArrowheads="1"/>
          </p:cNvSpPr>
          <p:nvPr>
            <p:ph idx="1"/>
          </p:nvPr>
        </p:nvSpPr>
        <p:spPr/>
        <p:txBody>
          <a:bodyPr>
            <a:normAutofit lnSpcReduction="10000"/>
          </a:bodyPr>
          <a:lstStyle/>
          <a:p>
            <a:r>
              <a:rPr lang="en-US" sz="2800" dirty="0">
                <a:solidFill>
                  <a:schemeClr val="tx1"/>
                </a:solidFill>
                <a:latin typeface="Arial" pitchFamily="34" charset="0"/>
                <a:cs typeface="Arial" pitchFamily="34" charset="0"/>
              </a:rPr>
              <a:t>Residents preferences take precedence over family </a:t>
            </a:r>
            <a:r>
              <a:rPr lang="en-US" sz="2800" dirty="0" smtClean="0">
                <a:solidFill>
                  <a:schemeClr val="tx1"/>
                </a:solidFill>
                <a:latin typeface="Arial" pitchFamily="34" charset="0"/>
                <a:cs typeface="Arial" pitchFamily="34" charset="0"/>
              </a:rPr>
              <a:t>members</a:t>
            </a:r>
          </a:p>
          <a:p>
            <a:endParaRPr lang="en-US" sz="2800" dirty="0">
              <a:solidFill>
                <a:schemeClr val="tx1"/>
              </a:solidFill>
              <a:latin typeface="Arial" pitchFamily="34" charset="0"/>
              <a:cs typeface="Arial" pitchFamily="34" charset="0"/>
            </a:endParaRPr>
          </a:p>
          <a:p>
            <a:r>
              <a:rPr lang="en-US" sz="2800" dirty="0">
                <a:solidFill>
                  <a:schemeClr val="tx1"/>
                </a:solidFill>
                <a:latin typeface="Arial" pitchFamily="34" charset="0"/>
                <a:cs typeface="Arial" pitchFamily="34" charset="0"/>
              </a:rPr>
              <a:t>Invalid if resident cannot understand </a:t>
            </a:r>
            <a:r>
              <a:rPr lang="en-US" sz="2800" dirty="0" smtClean="0">
                <a:solidFill>
                  <a:schemeClr val="tx1"/>
                </a:solidFill>
                <a:latin typeface="Arial" pitchFamily="34" charset="0"/>
                <a:cs typeface="Arial" pitchFamily="34" charset="0"/>
              </a:rPr>
              <a:t>consequences</a:t>
            </a:r>
          </a:p>
          <a:p>
            <a:endParaRPr lang="en-US" sz="2800" dirty="0">
              <a:solidFill>
                <a:schemeClr val="tx1"/>
              </a:solidFill>
              <a:latin typeface="Arial" pitchFamily="34" charset="0"/>
              <a:cs typeface="Arial" pitchFamily="34" charset="0"/>
            </a:endParaRPr>
          </a:p>
          <a:p>
            <a:r>
              <a:rPr lang="en-US" sz="2800" dirty="0">
                <a:solidFill>
                  <a:schemeClr val="tx1"/>
                </a:solidFill>
                <a:latin typeface="Arial" pitchFamily="34" charset="0"/>
                <a:cs typeface="Arial" pitchFamily="34" charset="0"/>
              </a:rPr>
              <a:t>Reviewed at least </a:t>
            </a:r>
            <a:r>
              <a:rPr lang="en-US" sz="2800" dirty="0" smtClean="0">
                <a:solidFill>
                  <a:schemeClr val="tx1"/>
                </a:solidFill>
                <a:latin typeface="Arial" pitchFamily="34" charset="0"/>
                <a:cs typeface="Arial" pitchFamily="34" charset="0"/>
              </a:rPr>
              <a:t>quarterly. More often </a:t>
            </a:r>
            <a:r>
              <a:rPr lang="en-US" dirty="0" smtClean="0">
                <a:latin typeface="Arial" pitchFamily="34" charset="0"/>
                <a:cs typeface="Arial" pitchFamily="34" charset="0"/>
              </a:rPr>
              <a:t>as situation dictates.</a:t>
            </a:r>
            <a:endParaRPr lang="en-US" sz="2800" dirty="0">
              <a:solidFill>
                <a:schemeClr val="tx1"/>
              </a:solidFill>
              <a:latin typeface="Arial" pitchFamily="34" charset="0"/>
              <a:cs typeface="Arial" pitchFamily="34" charset="0"/>
            </a:endParaRPr>
          </a:p>
        </p:txBody>
      </p:sp>
      <p:pic>
        <p:nvPicPr>
          <p:cNvPr id="5122" name="Picture 2" descr="C:\Users\Lindak\AppData\Local\Microsoft\Windows\Temporary Internet Files\Content.IE5\6HV56Z7P\MC900391732[1].wmf"/>
          <p:cNvPicPr>
            <a:picLocks noChangeAspect="1" noChangeArrowheads="1"/>
          </p:cNvPicPr>
          <p:nvPr/>
        </p:nvPicPr>
        <p:blipFill>
          <a:blip r:embed="rId3" cstate="print"/>
          <a:srcRect/>
          <a:stretch>
            <a:fillRect/>
          </a:stretch>
        </p:blipFill>
        <p:spPr bwMode="auto">
          <a:xfrm>
            <a:off x="8077201" y="2355505"/>
            <a:ext cx="533400" cy="532326"/>
          </a:xfrm>
          <a:prstGeom prst="rect">
            <a:avLst/>
          </a:prstGeom>
          <a:noFill/>
        </p:spPr>
      </p:pic>
    </p:spTree>
    <p:extLst>
      <p:ext uri="{BB962C8B-B14F-4D97-AF65-F5344CB8AC3E}">
        <p14:creationId xmlns="" xmlns:p14="http://schemas.microsoft.com/office/powerpoint/2010/main" val="1104352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Autofit/>
          </a:bodyPr>
          <a:lstStyle/>
          <a:p>
            <a:r>
              <a:rPr lang="en-US" sz="3200" dirty="0" smtClean="0"/>
              <a:t>Move-out Requirements:</a:t>
            </a:r>
            <a:endParaRPr lang="en-US"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94438203"/>
              </p:ext>
            </p:extLst>
          </p:nvPr>
        </p:nvGraphicFramePr>
        <p:xfrm>
          <a:off x="304800" y="10668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5321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3491" y="1027666"/>
            <a:ext cx="7024744" cy="800495"/>
          </a:xfrm>
        </p:spPr>
        <p:txBody>
          <a:bodyPr/>
          <a:lstStyle/>
          <a:p>
            <a:r>
              <a:rPr lang="en-US" dirty="0" smtClean="0"/>
              <a:t>Interventions attempted:</a:t>
            </a:r>
            <a:endParaRPr lang="en-US" dirty="0"/>
          </a:p>
        </p:txBody>
      </p:sp>
      <p:sp>
        <p:nvSpPr>
          <p:cNvPr id="5" name="Content Placeholder 4"/>
          <p:cNvSpPr>
            <a:spLocks noGrp="1"/>
          </p:cNvSpPr>
          <p:nvPr>
            <p:ph idx="1"/>
          </p:nvPr>
        </p:nvSpPr>
        <p:spPr/>
        <p:txBody>
          <a:bodyPr>
            <a:normAutofit/>
          </a:bodyPr>
          <a:lstStyle/>
          <a:p>
            <a:pPr lvl="0"/>
            <a:r>
              <a:rPr lang="en-US" dirty="0">
                <a:solidFill>
                  <a:schemeClr val="tx1"/>
                </a:solidFill>
              </a:rPr>
              <a:t>Discussed situation with resident/</a:t>
            </a:r>
            <a:r>
              <a:rPr lang="en-US" dirty="0" smtClean="0">
                <a:solidFill>
                  <a:schemeClr val="tx1"/>
                </a:solidFill>
              </a:rPr>
              <a:t>family/Dr.</a:t>
            </a:r>
          </a:p>
          <a:p>
            <a:pPr lvl="0"/>
            <a:endParaRPr lang="en-US" dirty="0">
              <a:solidFill>
                <a:schemeClr val="tx1"/>
              </a:solidFill>
            </a:endParaRPr>
          </a:p>
          <a:p>
            <a:pPr lvl="0"/>
            <a:r>
              <a:rPr lang="en-US" dirty="0" smtClean="0">
                <a:solidFill>
                  <a:schemeClr val="tx1"/>
                </a:solidFill>
              </a:rPr>
              <a:t>Additional </a:t>
            </a:r>
            <a:r>
              <a:rPr lang="en-US" dirty="0">
                <a:solidFill>
                  <a:schemeClr val="tx1"/>
                </a:solidFill>
              </a:rPr>
              <a:t>training for </a:t>
            </a:r>
            <a:r>
              <a:rPr lang="en-US" dirty="0" smtClean="0">
                <a:solidFill>
                  <a:schemeClr val="tx1"/>
                </a:solidFill>
              </a:rPr>
              <a:t>staff</a:t>
            </a:r>
          </a:p>
          <a:p>
            <a:pPr lvl="0"/>
            <a:endParaRPr lang="en-US" dirty="0">
              <a:solidFill>
                <a:schemeClr val="tx1"/>
              </a:solidFill>
            </a:endParaRPr>
          </a:p>
          <a:p>
            <a:pPr lvl="0"/>
            <a:r>
              <a:rPr lang="en-US" dirty="0">
                <a:solidFill>
                  <a:schemeClr val="tx1"/>
                </a:solidFill>
              </a:rPr>
              <a:t>Care plan/Service plan </a:t>
            </a:r>
            <a:r>
              <a:rPr lang="en-US" dirty="0" smtClean="0">
                <a:solidFill>
                  <a:schemeClr val="tx1"/>
                </a:solidFill>
              </a:rPr>
              <a:t>modification</a:t>
            </a:r>
          </a:p>
          <a:p>
            <a:pPr lvl="0"/>
            <a:endParaRPr lang="en-US" dirty="0">
              <a:solidFill>
                <a:schemeClr val="tx1"/>
              </a:solidFill>
            </a:endParaRPr>
          </a:p>
          <a:p>
            <a:pPr lvl="0"/>
            <a:r>
              <a:rPr lang="en-US" dirty="0" smtClean="0">
                <a:solidFill>
                  <a:schemeClr val="tx1"/>
                </a:solidFill>
              </a:rPr>
              <a:t>Managed Risk</a:t>
            </a:r>
          </a:p>
          <a:p>
            <a:pPr lvl="0"/>
            <a:endParaRPr lang="en-US" dirty="0">
              <a:solidFill>
                <a:schemeClr val="tx1"/>
              </a:solidFill>
            </a:endParaRPr>
          </a:p>
          <a:p>
            <a:endParaRPr lang="en-US" dirty="0"/>
          </a:p>
        </p:txBody>
      </p:sp>
    </p:spTree>
    <p:extLst>
      <p:ext uri="{BB962C8B-B14F-4D97-AF65-F5344CB8AC3E}">
        <p14:creationId xmlns="" xmlns:p14="http://schemas.microsoft.com/office/powerpoint/2010/main" val="3593323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Autofit/>
          </a:bodyPr>
          <a:lstStyle/>
          <a:p>
            <a:r>
              <a:rPr lang="en-US" sz="3200" dirty="0" smtClean="0"/>
              <a:t>Move-out Requirements:</a:t>
            </a:r>
            <a:endParaRPr lang="en-US"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428956975"/>
              </p:ext>
            </p:extLst>
          </p:nvPr>
        </p:nvGraphicFramePr>
        <p:xfrm>
          <a:off x="304800" y="10668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66918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339" r="1339"/>
          <a:stretch>
            <a:fillRect/>
          </a:stretch>
        </p:blipFill>
        <p:spPr>
          <a:xfrm>
            <a:off x="485778" y="827088"/>
            <a:ext cx="8018463" cy="5708650"/>
          </a:xfrm>
        </p:spPr>
      </p:pic>
    </p:spTree>
    <p:extLst>
      <p:ext uri="{BB962C8B-B14F-4D97-AF65-F5344CB8AC3E}">
        <p14:creationId xmlns="" xmlns:p14="http://schemas.microsoft.com/office/powerpoint/2010/main" val="2271815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56654" y="990600"/>
            <a:ext cx="7930148" cy="914400"/>
          </a:xfrm>
        </p:spPr>
        <p:txBody>
          <a:bodyPr>
            <a:normAutofit/>
          </a:bodyPr>
          <a:lstStyle/>
          <a:p>
            <a:r>
              <a:rPr lang="en-US" b="1" dirty="0" smtClean="0"/>
              <a:t>Alcohol use in a nutshell: </a:t>
            </a:r>
            <a:endParaRPr lang="en-US" sz="4000" b="1" dirty="0"/>
          </a:p>
        </p:txBody>
      </p:sp>
      <p:graphicFrame>
        <p:nvGraphicFramePr>
          <p:cNvPr id="2" name="Content Placeholder 1"/>
          <p:cNvGraphicFramePr>
            <a:graphicFrameLocks noGrp="1"/>
          </p:cNvGraphicFramePr>
          <p:nvPr>
            <p:ph sz="quarter" idx="1"/>
            <p:extLst>
              <p:ext uri="{D42A27DB-BD31-4B8C-83A1-F6EECF244321}">
                <p14:modId xmlns="" xmlns:p14="http://schemas.microsoft.com/office/powerpoint/2010/main" val="501791591"/>
              </p:ext>
            </p:extLst>
          </p:nvPr>
        </p:nvGraphicFramePr>
        <p:xfrm>
          <a:off x="1043492" y="2323652"/>
          <a:ext cx="6777317" cy="3508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Program Files\Microsoft Office\MEDIA\CAGCAT10\j0185604.wmf"/>
          <p:cNvPicPr>
            <a:picLocks noChangeAspect="1" noChangeArrowheads="1"/>
          </p:cNvPicPr>
          <p:nvPr/>
        </p:nvPicPr>
        <p:blipFill>
          <a:blip r:embed="rId8" cstate="print"/>
          <a:srcRect/>
          <a:stretch>
            <a:fillRect/>
          </a:stretch>
        </p:blipFill>
        <p:spPr bwMode="auto">
          <a:xfrm>
            <a:off x="7067742" y="1138234"/>
            <a:ext cx="1294119" cy="1295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r>
            <a:r>
              <a:rPr lang="en-US" dirty="0" err="1" smtClean="0"/>
              <a:t>aways</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Yes, older adult drink ~ Person Centered Care</a:t>
            </a:r>
          </a:p>
          <a:p>
            <a:pPr>
              <a:buNone/>
            </a:pPr>
            <a:endParaRPr lang="en-US" dirty="0" smtClean="0"/>
          </a:p>
          <a:p>
            <a:r>
              <a:rPr lang="en-US" dirty="0" smtClean="0"/>
              <a:t>Understand the “why” of the behavior </a:t>
            </a:r>
            <a:r>
              <a:rPr lang="en-US" smtClean="0"/>
              <a:t>or need</a:t>
            </a:r>
          </a:p>
          <a:p>
            <a:pPr>
              <a:buNone/>
            </a:pPr>
            <a:endParaRPr lang="en-US" dirty="0" smtClean="0"/>
          </a:p>
          <a:p>
            <a:r>
              <a:rPr lang="en-US" dirty="0" smtClean="0"/>
              <a:t>What are three other specific ideas/tools you heard today?</a:t>
            </a:r>
          </a:p>
          <a:p>
            <a:endParaRPr lang="en-US" dirty="0" smtClean="0"/>
          </a:p>
          <a:p>
            <a:pPr>
              <a:buNone/>
            </a:pPr>
            <a:endParaRPr lang="en-US" dirty="0" smtClean="0"/>
          </a:p>
          <a:p>
            <a:pPr marL="822960" lvl="1" indent="-457200">
              <a:buNone/>
            </a:pPr>
            <a:r>
              <a:rPr lang="en-US" dirty="0" smtClean="0"/>
              <a:t>QUESTIONS?    			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6"/>
            <a:ext cx="7024744" cy="1069907"/>
          </a:xfrm>
        </p:spPr>
        <p:txBody>
          <a:bodyPr>
            <a:normAutofit/>
          </a:bodyPr>
          <a:lstStyle/>
          <a:p>
            <a:r>
              <a:rPr lang="en-US" dirty="0" smtClean="0"/>
              <a:t>Resident’s Bill of Rights	</a:t>
            </a:r>
            <a:endParaRPr lang="en-US" dirty="0"/>
          </a:p>
        </p:txBody>
      </p:sp>
      <p:sp>
        <p:nvSpPr>
          <p:cNvPr id="6" name="Content Placeholder 5"/>
          <p:cNvSpPr>
            <a:spLocks noGrp="1"/>
          </p:cNvSpPr>
          <p:nvPr>
            <p:ph idx="1"/>
          </p:nvPr>
        </p:nvSpPr>
        <p:spPr>
          <a:xfrm>
            <a:off x="1043492" y="2540180"/>
            <a:ext cx="6777317" cy="3292451"/>
          </a:xfrm>
        </p:spPr>
        <p:txBody>
          <a:bodyPr>
            <a:normAutofit fontScale="92500" lnSpcReduction="20000"/>
          </a:bodyPr>
          <a:lstStyle/>
          <a:p>
            <a:pPr marL="68580" indent="0">
              <a:buNone/>
            </a:pPr>
            <a:r>
              <a:rPr lang="en-US" b="1" dirty="0" smtClean="0"/>
              <a:t>Residential and Assisted Living Facilities </a:t>
            </a:r>
          </a:p>
          <a:p>
            <a:pPr marL="68580" indent="0">
              <a:buNone/>
            </a:pPr>
            <a:endParaRPr lang="en-US" b="1" dirty="0"/>
          </a:p>
          <a:p>
            <a:pPr marL="68580" indent="0">
              <a:buNone/>
            </a:pPr>
            <a:r>
              <a:rPr lang="en-US" dirty="0"/>
              <a:t>R</a:t>
            </a:r>
            <a:r>
              <a:rPr lang="en-US" dirty="0" smtClean="0"/>
              <a:t>esidents have the right:</a:t>
            </a:r>
            <a:endParaRPr lang="en-US" b="1" dirty="0" smtClean="0"/>
          </a:p>
          <a:p>
            <a:endParaRPr lang="en-US" b="1" dirty="0">
              <a:solidFill>
                <a:schemeClr val="tx1"/>
              </a:solidFill>
            </a:endParaRPr>
          </a:p>
          <a:p>
            <a:r>
              <a:rPr lang="en-US" dirty="0">
                <a:solidFill>
                  <a:schemeClr val="tx1"/>
                </a:solidFill>
              </a:rPr>
              <a:t>(b) to be given informed choice and opportunity to select or refuse service and to accept responsibility for the consequences</a:t>
            </a:r>
            <a:r>
              <a:rPr lang="en-US" dirty="0" smtClean="0">
                <a:solidFill>
                  <a:schemeClr val="tx1"/>
                </a:solidFill>
              </a:rPr>
              <a:t>;</a:t>
            </a:r>
          </a:p>
          <a:p>
            <a:endParaRPr lang="en-US" dirty="0">
              <a:solidFill>
                <a:schemeClr val="tx1"/>
              </a:solidFill>
            </a:endParaRPr>
          </a:p>
          <a:p>
            <a:r>
              <a:rPr lang="en-US" dirty="0">
                <a:solidFill>
                  <a:schemeClr val="tx1"/>
                </a:solidFill>
              </a:rPr>
              <a:t>(e) to exercise individual rights that do not infringe upon the rights or safety of others; </a:t>
            </a:r>
          </a:p>
          <a:p>
            <a:pPr marL="68580" indent="0">
              <a:buNone/>
            </a:pPr>
            <a:endParaRPr lang="en-US" dirty="0"/>
          </a:p>
        </p:txBody>
      </p:sp>
    </p:spTree>
    <p:extLst>
      <p:ext uri="{BB962C8B-B14F-4D97-AF65-F5344CB8AC3E}">
        <p14:creationId xmlns="" xmlns:p14="http://schemas.microsoft.com/office/powerpoint/2010/main" val="178980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5"/>
            <a:ext cx="7024744" cy="877336"/>
          </a:xfrm>
        </p:spPr>
        <p:txBody>
          <a:bodyPr>
            <a:normAutofit/>
          </a:bodyPr>
          <a:lstStyle/>
          <a:p>
            <a:r>
              <a:rPr lang="en-US" dirty="0" smtClean="0"/>
              <a:t>Bill of Rights Cont</a:t>
            </a:r>
            <a:r>
              <a:rPr lang="en-US" dirty="0"/>
              <a:t>.</a:t>
            </a:r>
            <a:r>
              <a:rPr lang="en-US" dirty="0" smtClean="0"/>
              <a:t> :	</a:t>
            </a:r>
            <a:endParaRPr lang="en-US" dirty="0"/>
          </a:p>
        </p:txBody>
      </p:sp>
      <p:sp>
        <p:nvSpPr>
          <p:cNvPr id="6" name="Content Placeholder 5"/>
          <p:cNvSpPr>
            <a:spLocks noGrp="1"/>
          </p:cNvSpPr>
          <p:nvPr>
            <p:ph idx="1"/>
          </p:nvPr>
        </p:nvSpPr>
        <p:spPr>
          <a:xfrm>
            <a:off x="1043492" y="2222502"/>
            <a:ext cx="6777317" cy="3610129"/>
          </a:xfrm>
        </p:spPr>
        <p:txBody>
          <a:bodyPr>
            <a:normAutofit/>
          </a:bodyPr>
          <a:lstStyle/>
          <a:p>
            <a:pPr marL="68580" indent="0">
              <a:buNone/>
            </a:pPr>
            <a:r>
              <a:rPr lang="en-US" b="1" dirty="0"/>
              <a:t>Residential and Assisted Living Facilities </a:t>
            </a:r>
            <a:endParaRPr lang="en-US" dirty="0" smtClean="0"/>
          </a:p>
          <a:p>
            <a:endParaRPr lang="en-US" b="1" dirty="0">
              <a:solidFill>
                <a:schemeClr val="tx1"/>
              </a:solidFill>
            </a:endParaRPr>
          </a:p>
          <a:p>
            <a:r>
              <a:rPr lang="en-US" dirty="0" smtClean="0">
                <a:solidFill>
                  <a:schemeClr val="tx1"/>
                </a:solidFill>
              </a:rPr>
              <a:t>(</a:t>
            </a:r>
            <a:r>
              <a:rPr lang="en-US" dirty="0">
                <a:solidFill>
                  <a:schemeClr val="tx1"/>
                </a:solidFill>
              </a:rPr>
              <a:t>n) to be encouraged and assisted to exercise rights as a citizen</a:t>
            </a:r>
            <a:r>
              <a:rPr lang="en-US" dirty="0" smtClean="0">
                <a:solidFill>
                  <a:schemeClr val="tx1"/>
                </a:solidFill>
              </a:rPr>
              <a:t>;</a:t>
            </a:r>
          </a:p>
          <a:p>
            <a:endParaRPr lang="en-US" dirty="0">
              <a:solidFill>
                <a:schemeClr val="tx1"/>
              </a:solidFill>
            </a:endParaRPr>
          </a:p>
          <a:p>
            <a:r>
              <a:rPr lang="en-US" dirty="0" smtClean="0">
                <a:solidFill>
                  <a:schemeClr val="tx1"/>
                </a:solidFill>
              </a:rPr>
              <a:t>(</a:t>
            </a:r>
            <a:r>
              <a:rPr lang="en-US" dirty="0">
                <a:solidFill>
                  <a:schemeClr val="tx1"/>
                </a:solidFill>
              </a:rPr>
              <a:t>r) to have a safe and homelike environment; </a:t>
            </a:r>
            <a:endParaRPr lang="en-US" dirty="0" smtClean="0"/>
          </a:p>
          <a:p>
            <a:endParaRPr lang="en-US" dirty="0"/>
          </a:p>
          <a:p>
            <a:pPr marL="365760" lvl="1" indent="0">
              <a:buNone/>
            </a:pPr>
            <a:r>
              <a:rPr lang="en-US" dirty="0" smtClean="0"/>
              <a:t>(OAR 411-054-0027)</a:t>
            </a:r>
          </a:p>
        </p:txBody>
      </p:sp>
    </p:spTree>
    <p:extLst>
      <p:ext uri="{BB962C8B-B14F-4D97-AF65-F5344CB8AC3E}">
        <p14:creationId xmlns="" xmlns:p14="http://schemas.microsoft.com/office/powerpoint/2010/main" val="1661591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6"/>
            <a:ext cx="7024744" cy="1463155"/>
          </a:xfrm>
        </p:spPr>
        <p:txBody>
          <a:bodyPr>
            <a:normAutofit/>
          </a:bodyPr>
          <a:lstStyle/>
          <a:p>
            <a:r>
              <a:rPr lang="en-US" dirty="0"/>
              <a:t>Bill of Rights Cont. :	</a:t>
            </a:r>
          </a:p>
        </p:txBody>
      </p:sp>
      <p:sp>
        <p:nvSpPr>
          <p:cNvPr id="6" name="Content Placeholder 5"/>
          <p:cNvSpPr>
            <a:spLocks noGrp="1"/>
          </p:cNvSpPr>
          <p:nvPr>
            <p:ph idx="1"/>
          </p:nvPr>
        </p:nvSpPr>
        <p:spPr>
          <a:xfrm>
            <a:off x="1043492" y="2841626"/>
            <a:ext cx="6777317" cy="3245211"/>
          </a:xfrm>
        </p:spPr>
        <p:txBody>
          <a:bodyPr>
            <a:normAutofit/>
          </a:bodyPr>
          <a:lstStyle/>
          <a:p>
            <a:pPr marL="68580" indent="0">
              <a:buNone/>
            </a:pPr>
            <a:r>
              <a:rPr lang="en-US" b="1" dirty="0" smtClean="0"/>
              <a:t>Nursing Home</a:t>
            </a:r>
            <a:endParaRPr lang="en-US" dirty="0" smtClean="0"/>
          </a:p>
          <a:p>
            <a:pPr marL="68580" indent="0">
              <a:buNone/>
            </a:pPr>
            <a:endParaRPr lang="en-US" dirty="0" smtClean="0">
              <a:solidFill>
                <a:schemeClr val="tx1"/>
              </a:solidFill>
            </a:endParaRPr>
          </a:p>
          <a:p>
            <a:pPr marL="68580" indent="0">
              <a:buNone/>
            </a:pPr>
            <a:r>
              <a:rPr lang="en-US" dirty="0">
                <a:solidFill>
                  <a:schemeClr val="tx1"/>
                </a:solidFill>
              </a:rPr>
              <a:t>(1) Be encouraged and assisted while in the facility to exercise rights as a citizen or resident of Oregon and of the US</a:t>
            </a:r>
            <a:r>
              <a:rPr lang="en-US" b="1" dirty="0">
                <a:solidFill>
                  <a:schemeClr val="tx1"/>
                </a:solidFill>
              </a:rPr>
              <a:t>.</a:t>
            </a:r>
          </a:p>
          <a:p>
            <a:pPr marL="68580" indent="0">
              <a:buNone/>
            </a:pPr>
            <a:endParaRPr lang="en-US" dirty="0" smtClean="0"/>
          </a:p>
        </p:txBody>
      </p:sp>
    </p:spTree>
    <p:extLst>
      <p:ext uri="{BB962C8B-B14F-4D97-AF65-F5344CB8AC3E}">
        <p14:creationId xmlns="" xmlns:p14="http://schemas.microsoft.com/office/powerpoint/2010/main" val="1894728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6"/>
            <a:ext cx="7024744" cy="1463155"/>
          </a:xfrm>
        </p:spPr>
        <p:txBody>
          <a:bodyPr>
            <a:normAutofit/>
          </a:bodyPr>
          <a:lstStyle/>
          <a:p>
            <a:r>
              <a:rPr lang="en-US" dirty="0"/>
              <a:t>Bill of Rights Cont. :	</a:t>
            </a:r>
          </a:p>
        </p:txBody>
      </p:sp>
      <p:sp>
        <p:nvSpPr>
          <p:cNvPr id="6" name="Content Placeholder 5"/>
          <p:cNvSpPr>
            <a:spLocks noGrp="1"/>
          </p:cNvSpPr>
          <p:nvPr>
            <p:ph idx="1"/>
          </p:nvPr>
        </p:nvSpPr>
        <p:spPr>
          <a:xfrm>
            <a:off x="1043492" y="2841626"/>
            <a:ext cx="6777317" cy="3245211"/>
          </a:xfrm>
        </p:spPr>
        <p:txBody>
          <a:bodyPr>
            <a:normAutofit/>
          </a:bodyPr>
          <a:lstStyle/>
          <a:p>
            <a:pPr marL="68580" indent="0">
              <a:buNone/>
            </a:pPr>
            <a:r>
              <a:rPr lang="en-US" b="1" dirty="0"/>
              <a:t>Nursing Home</a:t>
            </a:r>
            <a:endParaRPr lang="en-US" dirty="0"/>
          </a:p>
          <a:p>
            <a:pPr marL="68580" indent="0">
              <a:buNone/>
            </a:pPr>
            <a:endParaRPr lang="en-US" dirty="0" smtClean="0">
              <a:solidFill>
                <a:schemeClr val="tx1"/>
              </a:solidFill>
            </a:endParaRPr>
          </a:p>
          <a:p>
            <a:pPr marL="68580" indent="0">
              <a:buNone/>
            </a:pPr>
            <a:r>
              <a:rPr lang="en-US" dirty="0" smtClean="0">
                <a:solidFill>
                  <a:schemeClr val="tx1"/>
                </a:solidFill>
              </a:rPr>
              <a:t>(</a:t>
            </a:r>
            <a:r>
              <a:rPr lang="en-US" dirty="0">
                <a:solidFill>
                  <a:schemeClr val="tx1"/>
                </a:solidFill>
              </a:rPr>
              <a:t>4) </a:t>
            </a:r>
            <a:r>
              <a:rPr lang="en-US" dirty="0" smtClean="0">
                <a:solidFill>
                  <a:schemeClr val="tx1"/>
                </a:solidFill>
              </a:rPr>
              <a:t>… The </a:t>
            </a:r>
            <a:r>
              <a:rPr lang="en-US" dirty="0">
                <a:solidFill>
                  <a:schemeClr val="tx1"/>
                </a:solidFill>
              </a:rPr>
              <a:t>facility staff must encourage the resident to exercise the right to make his/her own decisions and fully participate in care and care planning unless the resident has been found legally incapable of doing so. </a:t>
            </a:r>
          </a:p>
          <a:p>
            <a:pPr marL="68580" indent="0">
              <a:buNone/>
            </a:pPr>
            <a:endParaRPr lang="en-US" dirty="0" smtClean="0"/>
          </a:p>
        </p:txBody>
      </p:sp>
    </p:spTree>
    <p:extLst>
      <p:ext uri="{BB962C8B-B14F-4D97-AF65-F5344CB8AC3E}">
        <p14:creationId xmlns="" xmlns:p14="http://schemas.microsoft.com/office/powerpoint/2010/main" val="955208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6"/>
            <a:ext cx="7024744" cy="1463155"/>
          </a:xfrm>
        </p:spPr>
        <p:txBody>
          <a:bodyPr>
            <a:normAutofit/>
          </a:bodyPr>
          <a:lstStyle/>
          <a:p>
            <a:r>
              <a:rPr lang="en-US" dirty="0"/>
              <a:t>Bill of Rights Cont. :	</a:t>
            </a:r>
          </a:p>
        </p:txBody>
      </p:sp>
      <p:sp>
        <p:nvSpPr>
          <p:cNvPr id="6" name="Content Placeholder 5"/>
          <p:cNvSpPr>
            <a:spLocks noGrp="1"/>
          </p:cNvSpPr>
          <p:nvPr>
            <p:ph idx="1"/>
          </p:nvPr>
        </p:nvSpPr>
        <p:spPr>
          <a:xfrm>
            <a:off x="1043492" y="2841626"/>
            <a:ext cx="6777317" cy="3245211"/>
          </a:xfrm>
        </p:spPr>
        <p:txBody>
          <a:bodyPr>
            <a:normAutofit/>
          </a:bodyPr>
          <a:lstStyle/>
          <a:p>
            <a:pPr marL="68580" indent="0">
              <a:buNone/>
            </a:pPr>
            <a:r>
              <a:rPr lang="en-US" b="1" dirty="0"/>
              <a:t>Nursing Home</a:t>
            </a:r>
            <a:endParaRPr lang="en-US" dirty="0"/>
          </a:p>
          <a:p>
            <a:pPr marL="68580" indent="0">
              <a:buNone/>
            </a:pPr>
            <a:endParaRPr lang="en-US" dirty="0" smtClean="0">
              <a:solidFill>
                <a:schemeClr val="tx1"/>
              </a:solidFill>
            </a:endParaRPr>
          </a:p>
          <a:p>
            <a:pPr marL="68580" indent="0">
              <a:buNone/>
            </a:pPr>
            <a:r>
              <a:rPr lang="en-US" dirty="0" smtClean="0">
                <a:solidFill>
                  <a:schemeClr val="tx1"/>
                </a:solidFill>
              </a:rPr>
              <a:t>(</a:t>
            </a:r>
            <a:r>
              <a:rPr lang="en-US" dirty="0">
                <a:solidFill>
                  <a:schemeClr val="tx1"/>
                </a:solidFill>
              </a:rPr>
              <a:t>5) Refuse any medication, treatment, care … unless found legally incapable of doing so.  </a:t>
            </a:r>
            <a:endParaRPr lang="en-US" dirty="0" smtClean="0">
              <a:solidFill>
                <a:schemeClr val="tx1"/>
              </a:solidFill>
            </a:endParaRPr>
          </a:p>
          <a:p>
            <a:pPr marL="68580" indent="0">
              <a:buNone/>
            </a:pPr>
            <a:endParaRPr lang="en-US" dirty="0">
              <a:solidFill>
                <a:schemeClr val="tx1"/>
              </a:solidFill>
            </a:endParaRPr>
          </a:p>
          <a:p>
            <a:pPr marL="68580" indent="0">
              <a:buNone/>
            </a:pPr>
            <a:endParaRPr lang="en-US" dirty="0">
              <a:solidFill>
                <a:schemeClr val="tx1"/>
              </a:solidFill>
            </a:endParaRPr>
          </a:p>
        </p:txBody>
      </p:sp>
    </p:spTree>
    <p:extLst>
      <p:ext uri="{BB962C8B-B14F-4D97-AF65-F5344CB8AC3E}">
        <p14:creationId xmlns="" xmlns:p14="http://schemas.microsoft.com/office/powerpoint/2010/main" val="1864695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5376</TotalTime>
  <Words>3365</Words>
  <Application>Microsoft Office PowerPoint</Application>
  <PresentationFormat>On-screen Show (4:3)</PresentationFormat>
  <Paragraphs>520</Paragraphs>
  <Slides>46</Slides>
  <Notes>30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Austin</vt:lpstr>
      <vt:lpstr>THINKING OUTSIDE THE BOX (of Wine):  Alcohol Use in Long-Term Care Facilities. </vt:lpstr>
      <vt:lpstr>Why do people drink alcohol?</vt:lpstr>
      <vt:lpstr>Consumption of alcohol in long-term care facilities. </vt:lpstr>
      <vt:lpstr>Resident’s Rights </vt:lpstr>
      <vt:lpstr>Resident’s Bill of Rights </vt:lpstr>
      <vt:lpstr>Bill of Rights Cont. : </vt:lpstr>
      <vt:lpstr>Bill of Rights Cont. : </vt:lpstr>
      <vt:lpstr>Bill of Rights Cont. : </vt:lpstr>
      <vt:lpstr>Bill of Rights Cont. : </vt:lpstr>
      <vt:lpstr>Slide 10</vt:lpstr>
      <vt:lpstr>CMS and Culture Change</vt:lpstr>
      <vt:lpstr>Residents have the same right to drink alcohol as you do.  </vt:lpstr>
      <vt:lpstr>Framework for balancing all the pieces</vt:lpstr>
      <vt:lpstr>Communication is Key     </vt:lpstr>
      <vt:lpstr>“It pays to boil down your strategy down to one simple promise, then go whole hog in delivering that promise. “  David Ogilvy</vt:lpstr>
      <vt:lpstr>Meet Mr. John Johnson “JJ”</vt:lpstr>
      <vt:lpstr>Fiction/Fact/Action  </vt:lpstr>
      <vt:lpstr>Evaluation &amp; Assessment</vt:lpstr>
      <vt:lpstr>What is important to know </vt:lpstr>
      <vt:lpstr>Assessment &amp; Service Planning</vt:lpstr>
      <vt:lpstr>Successful, Person Centered Operations</vt:lpstr>
      <vt:lpstr> Get the Picture !  Get the Plan !</vt:lpstr>
      <vt:lpstr>Avoidable event/decline in health status:</vt:lpstr>
      <vt:lpstr>Care Planning/Monitoring</vt:lpstr>
      <vt:lpstr>Sample Care Plan for JJ</vt:lpstr>
      <vt:lpstr>Meet Mike Jones</vt:lpstr>
      <vt:lpstr>Mike’s Care Plan Failed</vt:lpstr>
      <vt:lpstr>Fiction/Fact/Action  </vt:lpstr>
      <vt:lpstr>Is a Move-out Notice Appropriate?</vt:lpstr>
      <vt:lpstr>Move-out Requirements:</vt:lpstr>
      <vt:lpstr>Root Cause Analysis Steps</vt:lpstr>
      <vt:lpstr>Evaluate Situation</vt:lpstr>
      <vt:lpstr>Mike’s New Care Plan</vt:lpstr>
      <vt:lpstr>Meet Rose Wilson</vt:lpstr>
      <vt:lpstr>Slide 35</vt:lpstr>
      <vt:lpstr>Root Cause Analysis Steps</vt:lpstr>
      <vt:lpstr>Evaluate Situation</vt:lpstr>
      <vt:lpstr>Managed Risk 411-054-0036   </vt:lpstr>
      <vt:lpstr>Negotiated/Managed Risk Agreements</vt:lpstr>
      <vt:lpstr>Valid Managed Risk Agreement</vt:lpstr>
      <vt:lpstr>Move-out Requirements:</vt:lpstr>
      <vt:lpstr>Interventions attempted:</vt:lpstr>
      <vt:lpstr>Move-out Requirements:</vt:lpstr>
      <vt:lpstr>Slide 44</vt:lpstr>
      <vt:lpstr>Alcohol use in a nutshell: </vt:lpstr>
      <vt:lpstr>Take aways…..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dc:creator>
  <cp:lastModifiedBy>Linda Kirschbaum</cp:lastModifiedBy>
  <cp:revision>121</cp:revision>
  <cp:lastPrinted>2013-03-04T21:31:41Z</cp:lastPrinted>
  <dcterms:created xsi:type="dcterms:W3CDTF">2013-02-23T00:18:48Z</dcterms:created>
  <dcterms:modified xsi:type="dcterms:W3CDTF">2013-03-08T17:53:29Z</dcterms:modified>
</cp:coreProperties>
</file>